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77" r:id="rId11"/>
    <p:sldId id="278" r:id="rId12"/>
    <p:sldId id="279" r:id="rId13"/>
    <p:sldId id="280" r:id="rId14"/>
    <p:sldId id="265" r:id="rId15"/>
    <p:sldId id="281" r:id="rId16"/>
    <p:sldId id="282" r:id="rId17"/>
    <p:sldId id="283" r:id="rId18"/>
    <p:sldId id="284" r:id="rId19"/>
    <p:sldId id="266" r:id="rId20"/>
    <p:sldId id="268" r:id="rId21"/>
    <p:sldId id="269" r:id="rId22"/>
    <p:sldId id="270" r:id="rId23"/>
    <p:sldId id="271" r:id="rId24"/>
    <p:sldId id="272" r:id="rId25"/>
    <p:sldId id="273" r:id="rId26"/>
    <p:sldId id="274" r:id="rId27"/>
    <p:sldId id="275" r:id="rId28"/>
    <p:sldId id="276" r:id="rId29"/>
  </p:sldIdLst>
  <p:sldSz cx="12960350" cy="7380288"/>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2CC"/>
    <a:srgbClr val="F9D3F4"/>
    <a:srgbClr val="F2A6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8" autoAdjust="0"/>
  </p:normalViewPr>
  <p:slideViewPr>
    <p:cSldViewPr snapToGrid="0">
      <p:cViewPr varScale="1">
        <p:scale>
          <a:sx n="73" d="100"/>
          <a:sy n="73" d="100"/>
        </p:scale>
        <p:origin x="22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d.docs.live.net/c1394218945156f7/&#12487;&#12473;&#12463;&#12488;&#12483;&#12503;/&#20250;&#27966;&#22577;&#21578;&#20250;/&#27507;&#20986;&#20104;&#31639;.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https://d.docs.live.net/c1394218945156f7/&#12487;&#12473;&#12463;&#12488;&#12483;&#12503;/&#20250;&#27966;&#22577;&#21578;&#20250;/&#27507;&#20986;&#20104;&#31639;.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oleObject" Target="https://d.docs.live.net/c1394218945156f7/&#12487;&#12473;&#12463;&#12488;&#12483;&#12503;/&#20250;&#27966;&#22577;&#21578;&#20250;/&#27507;&#20986;&#20104;&#3163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91221706636847"/>
          <c:y val="0.68184136461954925"/>
          <c:w val="0.87891923747889666"/>
          <c:h val="0.18224177703716493"/>
        </c:manualLayout>
      </c:layout>
      <c:barChart>
        <c:barDir val="col"/>
        <c:grouping val="stacked"/>
        <c:varyColors val="0"/>
        <c:ser>
          <c:idx val="0"/>
          <c:order val="0"/>
          <c:tx>
            <c:strRef>
              <c:f>Sheet1!$B$1</c:f>
              <c:strCache>
                <c:ptCount val="1"/>
                <c:pt idx="0">
                  <c:v>予算額</c:v>
                </c:pt>
              </c:strCache>
            </c:strRef>
          </c:tx>
          <c:spPr>
            <a:solidFill>
              <a:schemeClr val="accent6"/>
            </a:solidFill>
            <a:ln>
              <a:noFill/>
            </a:ln>
            <a:effectLst/>
          </c:spPr>
          <c:invertIfNegative val="0"/>
          <c:cat>
            <c:strRef>
              <c:f>Sheet1!$A$2:$A$6</c:f>
              <c:strCache>
                <c:ptCount val="5"/>
                <c:pt idx="0">
                  <c:v>2018年度</c:v>
                </c:pt>
                <c:pt idx="1">
                  <c:v>2019年度</c:v>
                </c:pt>
                <c:pt idx="2">
                  <c:v>2020年度</c:v>
                </c:pt>
                <c:pt idx="3">
                  <c:v>2021年度</c:v>
                </c:pt>
                <c:pt idx="4">
                  <c:v>2022年度</c:v>
                </c:pt>
              </c:strCache>
            </c:strRef>
          </c:cat>
          <c:val>
            <c:numRef>
              <c:f>Sheet1!$B$2:$B$6</c:f>
              <c:numCache>
                <c:formatCode>General</c:formatCode>
                <c:ptCount val="5"/>
                <c:pt idx="0">
                  <c:v>674.44750999999997</c:v>
                </c:pt>
                <c:pt idx="1">
                  <c:v>677.96433000000002</c:v>
                </c:pt>
                <c:pt idx="2">
                  <c:v>692.96430999999995</c:v>
                </c:pt>
                <c:pt idx="3">
                  <c:v>729.48141999999996</c:v>
                </c:pt>
                <c:pt idx="4">
                  <c:v>711.65305999999998</c:v>
                </c:pt>
              </c:numCache>
            </c:numRef>
          </c:val>
          <c:extLst>
            <c:ext xmlns:c16="http://schemas.microsoft.com/office/drawing/2014/chart" uri="{C3380CC4-5D6E-409C-BE32-E72D297353CC}">
              <c16:uniqueId val="{00000000-5D47-4C41-AB43-C0E54440AB65}"/>
            </c:ext>
          </c:extLst>
        </c:ser>
        <c:ser>
          <c:idx val="1"/>
          <c:order val="1"/>
          <c:tx>
            <c:strRef>
              <c:f>Sheet1!$C$1</c:f>
              <c:strCache>
                <c:ptCount val="1"/>
                <c:pt idx="0">
                  <c:v>コロナ対策分</c:v>
                </c:pt>
              </c:strCache>
            </c:strRef>
          </c:tx>
          <c:spPr>
            <a:solidFill>
              <a:schemeClr val="accent2"/>
            </a:solidFill>
            <a:ln>
              <a:noFill/>
            </a:ln>
            <a:effectLst/>
          </c:spPr>
          <c:invertIfNegative val="0"/>
          <c:cat>
            <c:strRef>
              <c:f>Sheet1!$A$2:$A$6</c:f>
              <c:strCache>
                <c:ptCount val="5"/>
                <c:pt idx="0">
                  <c:v>2018年度</c:v>
                </c:pt>
                <c:pt idx="1">
                  <c:v>2019年度</c:v>
                </c:pt>
                <c:pt idx="2">
                  <c:v>2020年度</c:v>
                </c:pt>
                <c:pt idx="3">
                  <c:v>2021年度</c:v>
                </c:pt>
                <c:pt idx="4">
                  <c:v>2022年度</c:v>
                </c:pt>
              </c:strCache>
            </c:strRef>
          </c:cat>
          <c:val>
            <c:numRef>
              <c:f>Sheet1!$C$2:$C$6</c:f>
              <c:numCache>
                <c:formatCode>General</c:formatCode>
                <c:ptCount val="5"/>
                <c:pt idx="2">
                  <c:v>4.8521900000000002</c:v>
                </c:pt>
                <c:pt idx="3">
                  <c:v>9.17089</c:v>
                </c:pt>
                <c:pt idx="4">
                  <c:v>3.9720599999999999</c:v>
                </c:pt>
              </c:numCache>
            </c:numRef>
          </c:val>
          <c:extLst>
            <c:ext xmlns:c16="http://schemas.microsoft.com/office/drawing/2014/chart" uri="{C3380CC4-5D6E-409C-BE32-E72D297353CC}">
              <c16:uniqueId val="{00000001-5D47-4C41-AB43-C0E54440AB65}"/>
            </c:ext>
          </c:extLst>
        </c:ser>
        <c:dLbls>
          <c:showLegendKey val="0"/>
          <c:showVal val="0"/>
          <c:showCatName val="0"/>
          <c:showSerName val="0"/>
          <c:showPercent val="0"/>
          <c:showBubbleSize val="0"/>
        </c:dLbls>
        <c:gapWidth val="219"/>
        <c:overlap val="100"/>
        <c:axId val="1898111584"/>
        <c:axId val="1898113248"/>
      </c:barChart>
      <c:catAx>
        <c:axId val="189811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898113248"/>
        <c:crosses val="autoZero"/>
        <c:auto val="1"/>
        <c:lblAlgn val="ctr"/>
        <c:lblOffset val="100"/>
        <c:noMultiLvlLbl val="0"/>
      </c:catAx>
      <c:valAx>
        <c:axId val="1898113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898111584"/>
        <c:crosses val="autoZero"/>
        <c:crossBetween val="between"/>
      </c:valAx>
      <c:spPr>
        <a:noFill/>
        <a:ln>
          <a:noFill/>
        </a:ln>
        <a:effectLst/>
      </c:spPr>
    </c:plotArea>
    <c:legend>
      <c:legendPos val="b"/>
      <c:layout>
        <c:manualLayout>
          <c:xMode val="edge"/>
          <c:yMode val="edge"/>
          <c:x val="0.14093960197601149"/>
          <c:y val="0.71722137386556895"/>
          <c:w val="0.23894390348038069"/>
          <c:h val="4.049771189705517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076293006694454E-2"/>
          <c:y val="8.4850094503026274E-2"/>
          <c:w val="0.79154394968376285"/>
          <c:h val="0.85784039310816673"/>
        </c:manualLayout>
      </c:layout>
      <c:doughnutChart>
        <c:varyColors val="1"/>
        <c:ser>
          <c:idx val="0"/>
          <c:order val="0"/>
          <c:tx>
            <c:strRef>
              <c:f>Sheet1!$C$4:$C$5</c:f>
              <c:strCache>
                <c:ptCount val="2"/>
                <c:pt idx="0">
                  <c:v>令和４年度</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1FC-4F7F-B6A0-8B0AA0C75EC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1FC-4F7F-B6A0-8B0AA0C75EC3}"/>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1FC-4F7F-B6A0-8B0AA0C75EC3}"/>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81FC-4F7F-B6A0-8B0AA0C75EC3}"/>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81FC-4F7F-B6A0-8B0AA0C75EC3}"/>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81FC-4F7F-B6A0-8B0AA0C75EC3}"/>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D-81FC-4F7F-B6A0-8B0AA0C75EC3}"/>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81FC-4F7F-B6A0-8B0AA0C75EC3}"/>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81FC-4F7F-B6A0-8B0AA0C75EC3}"/>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81FC-4F7F-B6A0-8B0AA0C75EC3}"/>
              </c:ext>
            </c:extLst>
          </c:dPt>
          <c:dPt>
            <c:idx val="10"/>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15-81FC-4F7F-B6A0-8B0AA0C75EC3}"/>
              </c:ext>
            </c:extLst>
          </c:dPt>
          <c:cat>
            <c:multiLvlStrRef>
              <c:f>Sheet1!$A$6:$B$16</c:f>
              <c:multiLvlStrCache>
                <c:ptCount val="11"/>
                <c:lvl>
                  <c:pt idx="0">
                    <c:v>市税</c:v>
                  </c:pt>
                  <c:pt idx="1">
                    <c:v>使用料及び手数料</c:v>
                  </c:pt>
                  <c:pt idx="2">
                    <c:v>繰入金</c:v>
                  </c:pt>
                  <c:pt idx="3">
                    <c:v>諸収入</c:v>
                  </c:pt>
                  <c:pt idx="4">
                    <c:v>その他</c:v>
                  </c:pt>
                  <c:pt idx="6">
                    <c:v>地方交付税</c:v>
                  </c:pt>
                  <c:pt idx="7">
                    <c:v>国県支出金</c:v>
                  </c:pt>
                  <c:pt idx="8">
                    <c:v>交付金等</c:v>
                  </c:pt>
                  <c:pt idx="9">
                    <c:v>市債</c:v>
                  </c:pt>
                </c:lvl>
                <c:lvl>
                  <c:pt idx="10">
                    <c:v>合計</c:v>
                  </c:pt>
                </c:lvl>
              </c:multiLvlStrCache>
            </c:multiLvlStrRef>
          </c:cat>
          <c:val>
            <c:numRef>
              <c:f>Sheet1!$C$6:$C$16</c:f>
              <c:numCache>
                <c:formatCode>#,##0_);[Red]\(#,##0\)</c:formatCode>
                <c:ptCount val="11"/>
                <c:pt idx="0">
                  <c:v>12445500</c:v>
                </c:pt>
                <c:pt idx="1">
                  <c:v>1278241</c:v>
                </c:pt>
                <c:pt idx="2">
                  <c:v>6024568</c:v>
                </c:pt>
                <c:pt idx="3">
                  <c:v>1327316</c:v>
                </c:pt>
                <c:pt idx="4">
                  <c:v>3609431</c:v>
                </c:pt>
                <c:pt idx="6">
                  <c:v>19574344</c:v>
                </c:pt>
                <c:pt idx="7">
                  <c:v>16486246</c:v>
                </c:pt>
                <c:pt idx="8">
                  <c:v>3527605</c:v>
                </c:pt>
                <c:pt idx="9">
                  <c:v>6892055</c:v>
                </c:pt>
                <c:pt idx="10">
                  <c:v>0</c:v>
                </c:pt>
              </c:numCache>
            </c:numRef>
          </c:val>
          <c:extLst>
            <c:ext xmlns:c16="http://schemas.microsoft.com/office/drawing/2014/chart" uri="{C3380CC4-5D6E-409C-BE32-E72D297353CC}">
              <c16:uniqueId val="{00000016-81FC-4F7F-B6A0-8B0AA0C75EC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973474171438743E-2"/>
          <c:y val="0"/>
          <c:w val="0.62245272220234227"/>
          <c:h val="0.8343767730088631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B6-42E2-9DDC-5662ACE4B68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FB6-42E2-9DDC-5662ACE4B686}"/>
              </c:ext>
            </c:extLst>
          </c:dPt>
          <c:val>
            <c:numRef>
              <c:f>Sheet1!$C$19:$C$20</c:f>
              <c:numCache>
                <c:formatCode>#,##0_);[Red]\(#,##0\)</c:formatCode>
                <c:ptCount val="2"/>
                <c:pt idx="0">
                  <c:v>24685056</c:v>
                </c:pt>
                <c:pt idx="1">
                  <c:v>46480250</c:v>
                </c:pt>
              </c:numCache>
            </c:numRef>
          </c:val>
          <c:extLst>
            <c:ext xmlns:c16="http://schemas.microsoft.com/office/drawing/2014/chart" uri="{C3380CC4-5D6E-409C-BE32-E72D297353CC}">
              <c16:uniqueId val="{00000004-6FB6-42E2-9DDC-5662ACE4B68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2563857769088"/>
          <c:y val="2.4464756399411999E-3"/>
          <c:w val="0.78061080128243265"/>
          <c:h val="0.97308876796064681"/>
        </c:manualLayout>
      </c:layout>
      <c:doughnutChart>
        <c:varyColors val="1"/>
        <c:ser>
          <c:idx val="0"/>
          <c:order val="0"/>
          <c:tx>
            <c:strRef>
              <c:f>Sheet1!$B$3:$B$15</c:f>
              <c:strCache>
                <c:ptCount val="13"/>
                <c:pt idx="0">
                  <c:v>議会費</c:v>
                </c:pt>
                <c:pt idx="1">
                  <c:v>総務費</c:v>
                </c:pt>
                <c:pt idx="2">
                  <c:v>民生費</c:v>
                </c:pt>
                <c:pt idx="3">
                  <c:v>衛生費</c:v>
                </c:pt>
                <c:pt idx="4">
                  <c:v>労働費</c:v>
                </c:pt>
                <c:pt idx="5">
                  <c:v>農林水産業費</c:v>
                </c:pt>
                <c:pt idx="6">
                  <c:v>商工費</c:v>
                </c:pt>
                <c:pt idx="7">
                  <c:v>土木費</c:v>
                </c:pt>
                <c:pt idx="8">
                  <c:v>消防費</c:v>
                </c:pt>
                <c:pt idx="9">
                  <c:v>教育費</c:v>
                </c:pt>
                <c:pt idx="10">
                  <c:v>災害復旧費</c:v>
                </c:pt>
                <c:pt idx="11">
                  <c:v>公債費</c:v>
                </c:pt>
                <c:pt idx="12">
                  <c:v>予備費</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4F4-48CD-89AA-35191619BCA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E4F4-48CD-89AA-35191619BCA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E4F4-48CD-89AA-35191619BCA6}"/>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E4F4-48CD-89AA-35191619BCA6}"/>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E4F4-48CD-89AA-35191619BCA6}"/>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E4F4-48CD-89AA-35191619BCA6}"/>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D-E4F4-48CD-89AA-35191619BCA6}"/>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E4F4-48CD-89AA-35191619BCA6}"/>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E4F4-48CD-89AA-35191619BCA6}"/>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E4F4-48CD-89AA-35191619BCA6}"/>
              </c:ext>
            </c:extLst>
          </c:dPt>
          <c:dPt>
            <c:idx val="10"/>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15-E4F4-48CD-89AA-35191619BCA6}"/>
              </c:ext>
            </c:extLst>
          </c:dPt>
          <c:dPt>
            <c:idx val="11"/>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17-E4F4-48CD-89AA-35191619BCA6}"/>
              </c:ext>
            </c:extLst>
          </c:dPt>
          <c:dPt>
            <c:idx val="1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19-E4F4-48CD-89AA-35191619BCA6}"/>
              </c:ext>
            </c:extLst>
          </c:dPt>
          <c:val>
            <c:numRef>
              <c:f>Sheet1!$C$3:$C$15</c:f>
              <c:numCache>
                <c:formatCode>#,##0_);[Red]\(#,##0\)</c:formatCode>
                <c:ptCount val="13"/>
                <c:pt idx="0">
                  <c:v>345513</c:v>
                </c:pt>
                <c:pt idx="1">
                  <c:v>14001076</c:v>
                </c:pt>
                <c:pt idx="2">
                  <c:v>21762029</c:v>
                </c:pt>
                <c:pt idx="3">
                  <c:v>7206848</c:v>
                </c:pt>
                <c:pt idx="4">
                  <c:v>50931</c:v>
                </c:pt>
                <c:pt idx="5">
                  <c:v>3790282</c:v>
                </c:pt>
                <c:pt idx="6">
                  <c:v>1861230</c:v>
                </c:pt>
                <c:pt idx="7">
                  <c:v>4094476</c:v>
                </c:pt>
                <c:pt idx="8">
                  <c:v>2234735</c:v>
                </c:pt>
                <c:pt idx="9">
                  <c:v>6747563</c:v>
                </c:pt>
                <c:pt idx="10">
                  <c:v>532251</c:v>
                </c:pt>
                <c:pt idx="11">
                  <c:v>8418372</c:v>
                </c:pt>
                <c:pt idx="12">
                  <c:v>120000</c:v>
                </c:pt>
              </c:numCache>
            </c:numRef>
          </c:val>
          <c:extLst>
            <c:ext xmlns:c16="http://schemas.microsoft.com/office/drawing/2014/chart" uri="{C3380CC4-5D6E-409C-BE32-E72D297353CC}">
              <c16:uniqueId val="{0000001A-E4F4-48CD-89AA-35191619BCA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076293006694454E-2"/>
          <c:y val="8.4850094503026274E-2"/>
          <c:w val="0.79154394968376285"/>
          <c:h val="0.85784039310816673"/>
        </c:manualLayout>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0.71592</cdr:x>
      <cdr:y>0.5</cdr:y>
    </cdr:from>
    <cdr:to>
      <cdr:x>1</cdr:x>
      <cdr:y>0.56637</cdr:y>
    </cdr:to>
    <cdr:sp macro="" textlink="">
      <cdr:nvSpPr>
        <cdr:cNvPr id="2" name="テキスト ボックス 9">
          <a:extLst xmlns:a="http://schemas.openxmlformats.org/drawingml/2006/main">
            <a:ext uri="{FF2B5EF4-FFF2-40B4-BE49-F238E27FC236}">
              <a16:creationId xmlns:a16="http://schemas.microsoft.com/office/drawing/2014/main" id="{B72CD685-38B1-48C1-98F5-3BD77E024A9C}"/>
            </a:ext>
          </a:extLst>
        </cdr:cNvPr>
        <cdr:cNvSpPr txBox="1"/>
      </cdr:nvSpPr>
      <cdr:spPr>
        <a:xfrm xmlns:a="http://schemas.openxmlformats.org/drawingml/2006/main">
          <a:off x="4005366" y="2086848"/>
          <a:ext cx="158933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1200" b="1" dirty="0"/>
            <a:t>諸収入　１．９％</a:t>
          </a:r>
          <a:endParaRPr lang="en-US" altLang="ja-JP" sz="1200" b="1" dirty="0"/>
        </a:p>
      </cdr:txBody>
    </cdr:sp>
  </cdr:relSizeAnchor>
  <cdr:relSizeAnchor xmlns:cdr="http://schemas.openxmlformats.org/drawingml/2006/chartDrawing">
    <cdr:from>
      <cdr:x>0.71944</cdr:x>
      <cdr:y>0.31449</cdr:y>
    </cdr:from>
    <cdr:to>
      <cdr:x>0.87221</cdr:x>
      <cdr:y>0.4546</cdr:y>
    </cdr:to>
    <cdr:sp macro="" textlink="">
      <cdr:nvSpPr>
        <cdr:cNvPr id="3" name="テキスト ボックス 9">
          <a:extLst xmlns:a="http://schemas.openxmlformats.org/drawingml/2006/main">
            <a:ext uri="{FF2B5EF4-FFF2-40B4-BE49-F238E27FC236}">
              <a16:creationId xmlns:a16="http://schemas.microsoft.com/office/drawing/2014/main" id="{B72CD685-38B1-48C1-98F5-3BD77E024A9C}"/>
            </a:ext>
          </a:extLst>
        </cdr:cNvPr>
        <cdr:cNvSpPr txBox="1"/>
      </cdr:nvSpPr>
      <cdr:spPr>
        <a:xfrm xmlns:a="http://schemas.openxmlformats.org/drawingml/2006/main">
          <a:off x="4025038" y="1312593"/>
          <a:ext cx="854721" cy="58477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600" b="1" dirty="0"/>
            <a:t>繰入金</a:t>
          </a:r>
          <a:endParaRPr kumimoji="1" lang="en-US" altLang="ja-JP" sz="1600" b="1" dirty="0"/>
        </a:p>
        <a:p xmlns:a="http://schemas.openxmlformats.org/drawingml/2006/main">
          <a:r>
            <a:rPr lang="ja-JP" altLang="en-US" sz="1600" b="1" dirty="0"/>
            <a:t>８</a:t>
          </a:r>
          <a:r>
            <a:rPr lang="en-US" altLang="ja-JP" sz="1600" b="1" dirty="0"/>
            <a:t>.</a:t>
          </a:r>
          <a:r>
            <a:rPr lang="ja-JP" altLang="en-US" sz="1600" b="1" dirty="0"/>
            <a:t>５％</a:t>
          </a:r>
          <a:endParaRPr lang="en-US" altLang="ja-JP" sz="1600" b="1" dirty="0"/>
        </a:p>
      </cdr:txBody>
    </cdr:sp>
  </cdr:relSizeAnchor>
  <cdr:relSizeAnchor xmlns:cdr="http://schemas.openxmlformats.org/drawingml/2006/chartDrawing">
    <cdr:from>
      <cdr:x>0.70866</cdr:x>
      <cdr:y>0.15059</cdr:y>
    </cdr:from>
    <cdr:to>
      <cdr:x>0.99274</cdr:x>
      <cdr:y>0.2612</cdr:y>
    </cdr:to>
    <cdr:sp macro="" textlink="">
      <cdr:nvSpPr>
        <cdr:cNvPr id="4" name="テキスト ボックス 9">
          <a:extLst xmlns:a="http://schemas.openxmlformats.org/drawingml/2006/main">
            <a:ext uri="{FF2B5EF4-FFF2-40B4-BE49-F238E27FC236}">
              <a16:creationId xmlns:a16="http://schemas.microsoft.com/office/drawing/2014/main" id="{D7F3FD7E-987C-4F82-85B2-3BD1DA54A3CB}"/>
            </a:ext>
          </a:extLst>
        </cdr:cNvPr>
        <cdr:cNvSpPr txBox="1"/>
      </cdr:nvSpPr>
      <cdr:spPr>
        <a:xfrm xmlns:a="http://schemas.openxmlformats.org/drawingml/2006/main">
          <a:off x="3964726" y="628505"/>
          <a:ext cx="1589332"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200" b="1" dirty="0"/>
            <a:t>使用料及び手数料</a:t>
          </a:r>
          <a:endParaRPr lang="en-US" altLang="ja-JP" sz="1200" b="1" dirty="0"/>
        </a:p>
        <a:p xmlns:a="http://schemas.openxmlformats.org/drawingml/2006/main">
          <a:r>
            <a:rPr lang="ja-JP" altLang="en-US" sz="1200" b="1" dirty="0"/>
            <a:t>１．８％</a:t>
          </a:r>
          <a:endParaRPr lang="en-US" altLang="ja-JP" sz="1200" b="1" dirty="0"/>
        </a:p>
      </cdr:txBody>
    </cdr:sp>
  </cdr:relSizeAnchor>
  <cdr:relSizeAnchor xmlns:cdr="http://schemas.openxmlformats.org/drawingml/2006/chartDrawing">
    <cdr:from>
      <cdr:x>0.68076</cdr:x>
      <cdr:y>0.61087</cdr:y>
    </cdr:from>
    <cdr:to>
      <cdr:x>0.96483</cdr:x>
      <cdr:y>0.67724</cdr:y>
    </cdr:to>
    <cdr:sp macro="" textlink="">
      <cdr:nvSpPr>
        <cdr:cNvPr id="5" name="テキスト ボックス 9">
          <a:extLst xmlns:a="http://schemas.openxmlformats.org/drawingml/2006/main">
            <a:ext uri="{FF2B5EF4-FFF2-40B4-BE49-F238E27FC236}">
              <a16:creationId xmlns:a16="http://schemas.microsoft.com/office/drawing/2014/main" id="{D7F3FD7E-987C-4F82-85B2-3BD1DA54A3CB}"/>
            </a:ext>
          </a:extLst>
        </cdr:cNvPr>
        <cdr:cNvSpPr txBox="1"/>
      </cdr:nvSpPr>
      <cdr:spPr>
        <a:xfrm xmlns:a="http://schemas.openxmlformats.org/drawingml/2006/main">
          <a:off x="3808624" y="2549583"/>
          <a:ext cx="158933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200" b="1" dirty="0"/>
            <a:t>その他　５．１％</a:t>
          </a:r>
          <a:endParaRPr lang="en-US" altLang="ja-JP" sz="1200" b="1" dirty="0"/>
        </a:p>
      </cdr:txBody>
    </cdr:sp>
  </cdr:relSizeAnchor>
  <cdr:relSizeAnchor xmlns:cdr="http://schemas.openxmlformats.org/drawingml/2006/chartDrawing">
    <cdr:from>
      <cdr:x>0.21569</cdr:x>
      <cdr:y>0.39192</cdr:y>
    </cdr:from>
    <cdr:to>
      <cdr:x>0.37913</cdr:x>
      <cdr:y>0.48003</cdr:y>
    </cdr:to>
    <cdr:sp macro="" textlink="">
      <cdr:nvSpPr>
        <cdr:cNvPr id="6" name="テキスト ボックス 5">
          <a:extLst xmlns:a="http://schemas.openxmlformats.org/drawingml/2006/main">
            <a:ext uri="{FF2B5EF4-FFF2-40B4-BE49-F238E27FC236}">
              <a16:creationId xmlns:a16="http://schemas.microsoft.com/office/drawing/2014/main" id="{D6EA2C68-9F4D-43B3-94F9-374EEC199A5E}"/>
            </a:ext>
          </a:extLst>
        </cdr:cNvPr>
        <cdr:cNvSpPr txBox="1"/>
      </cdr:nvSpPr>
      <cdr:spPr>
        <a:xfrm xmlns:a="http://schemas.openxmlformats.org/drawingml/2006/main">
          <a:off x="1206733" y="1635759"/>
          <a:ext cx="914400" cy="3677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0.33858</cdr:x>
      <cdr:y>0.85442</cdr:y>
    </cdr:from>
    <cdr:to>
      <cdr:x>0.55496</cdr:x>
      <cdr:y>0.99453</cdr:y>
    </cdr:to>
    <cdr:sp macro="" textlink="">
      <cdr:nvSpPr>
        <cdr:cNvPr id="7" name="テキスト ボックス 9">
          <a:extLst xmlns:a="http://schemas.openxmlformats.org/drawingml/2006/main">
            <a:ext uri="{FF2B5EF4-FFF2-40B4-BE49-F238E27FC236}">
              <a16:creationId xmlns:a16="http://schemas.microsoft.com/office/drawing/2014/main" id="{312A1368-2F58-42BF-A459-1FFE368BFA61}"/>
            </a:ext>
          </a:extLst>
        </cdr:cNvPr>
        <cdr:cNvSpPr txBox="1"/>
      </cdr:nvSpPr>
      <cdr:spPr>
        <a:xfrm xmlns:a="http://schemas.openxmlformats.org/drawingml/2006/main">
          <a:off x="1894253" y="3566094"/>
          <a:ext cx="1210588" cy="58477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600" b="1" dirty="0"/>
            <a:t>地方交付税</a:t>
          </a:r>
          <a:endParaRPr kumimoji="1" lang="en-US" altLang="ja-JP" sz="1600" b="1" dirty="0"/>
        </a:p>
        <a:p xmlns:a="http://schemas.openxmlformats.org/drawingml/2006/main">
          <a:r>
            <a:rPr lang="ja-JP" altLang="en-US" sz="1600" b="1" dirty="0"/>
            <a:t>２７．５％</a:t>
          </a:r>
          <a:endParaRPr lang="en-US" altLang="ja-JP" sz="1600" b="1" dirty="0"/>
        </a:p>
      </cdr:txBody>
    </cdr:sp>
  </cdr:relSizeAnchor>
  <cdr:relSizeAnchor xmlns:cdr="http://schemas.openxmlformats.org/drawingml/2006/chartDrawing">
    <cdr:from>
      <cdr:x>0</cdr:x>
      <cdr:y>0.42995</cdr:y>
    </cdr:from>
    <cdr:to>
      <cdr:x>0.21638</cdr:x>
      <cdr:y>0.57005</cdr:y>
    </cdr:to>
    <cdr:sp macro="" textlink="">
      <cdr:nvSpPr>
        <cdr:cNvPr id="8" name="テキスト ボックス 9">
          <a:extLst xmlns:a="http://schemas.openxmlformats.org/drawingml/2006/main">
            <a:ext uri="{FF2B5EF4-FFF2-40B4-BE49-F238E27FC236}">
              <a16:creationId xmlns:a16="http://schemas.microsoft.com/office/drawing/2014/main" id="{312A1368-2F58-42BF-A459-1FFE368BFA61}"/>
            </a:ext>
          </a:extLst>
        </cdr:cNvPr>
        <cdr:cNvSpPr txBox="1"/>
      </cdr:nvSpPr>
      <cdr:spPr>
        <a:xfrm xmlns:a="http://schemas.openxmlformats.org/drawingml/2006/main">
          <a:off x="-876441" y="1794460"/>
          <a:ext cx="1210588" cy="58477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600" b="1" dirty="0"/>
            <a:t>国県支出金</a:t>
          </a:r>
          <a:endParaRPr kumimoji="1" lang="en-US" altLang="ja-JP" sz="1600" b="1" dirty="0"/>
        </a:p>
        <a:p xmlns:a="http://schemas.openxmlformats.org/drawingml/2006/main">
          <a:r>
            <a:rPr lang="ja-JP" altLang="en-US" sz="1600" b="1" dirty="0"/>
            <a:t>２３．８％</a:t>
          </a:r>
          <a:endParaRPr lang="en-US" altLang="ja-JP"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0.39477</cdr:x>
      <cdr:y>0.07026</cdr:y>
    </cdr:from>
    <cdr:to>
      <cdr:x>0.5221</cdr:x>
      <cdr:y>0.17009</cdr:y>
    </cdr:to>
    <cdr:sp macro="" textlink="">
      <cdr:nvSpPr>
        <cdr:cNvPr id="2" name="テキスト ボックス 9">
          <a:extLst xmlns:a="http://schemas.openxmlformats.org/drawingml/2006/main">
            <a:ext uri="{FF2B5EF4-FFF2-40B4-BE49-F238E27FC236}">
              <a16:creationId xmlns:a16="http://schemas.microsoft.com/office/drawing/2014/main" id="{312A1368-2F58-42BF-A459-1FFE368BFA61}"/>
            </a:ext>
          </a:extLst>
        </cdr:cNvPr>
        <cdr:cNvSpPr txBox="1"/>
      </cdr:nvSpPr>
      <cdr:spPr>
        <a:xfrm xmlns:a="http://schemas.openxmlformats.org/drawingml/2006/main">
          <a:off x="2242315" y="368239"/>
          <a:ext cx="723275"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400" b="1" dirty="0">
              <a:solidFill>
                <a:schemeClr val="bg1"/>
              </a:solidFill>
            </a:rPr>
            <a:t>議会費</a:t>
          </a:r>
          <a:endParaRPr kumimoji="1" lang="en-US" altLang="ja-JP" sz="1400" b="1" dirty="0">
            <a:solidFill>
              <a:schemeClr val="bg1"/>
            </a:solidFill>
          </a:endParaRPr>
        </a:p>
        <a:p xmlns:a="http://schemas.openxmlformats.org/drawingml/2006/main">
          <a:r>
            <a:rPr lang="en-US" altLang="ja-JP" sz="1400" b="1" dirty="0">
              <a:solidFill>
                <a:schemeClr val="bg1"/>
              </a:solidFill>
            </a:rPr>
            <a:t>0.5</a:t>
          </a:r>
          <a:r>
            <a:rPr lang="ja-JP" altLang="en-US" sz="1400" b="1" dirty="0">
              <a:solidFill>
                <a:schemeClr val="bg1"/>
              </a:solidFill>
            </a:rPr>
            <a:t>％</a:t>
          </a:r>
          <a:endParaRPr lang="en-US" altLang="ja-JP" sz="1400" b="1" dirty="0">
            <a:solidFill>
              <a:schemeClr val="bg1"/>
            </a:solidFill>
          </a:endParaRPr>
        </a:p>
      </cdr:txBody>
    </cdr:sp>
  </cdr:relSizeAnchor>
  <cdr:relSizeAnchor xmlns:cdr="http://schemas.openxmlformats.org/drawingml/2006/chartDrawing">
    <cdr:from>
      <cdr:x>0.55189</cdr:x>
      <cdr:y>0.66497</cdr:y>
    </cdr:from>
    <cdr:to>
      <cdr:x>0.76953</cdr:x>
      <cdr:y>0.78829</cdr:y>
    </cdr:to>
    <cdr:sp macro="" textlink="">
      <cdr:nvSpPr>
        <cdr:cNvPr id="3" name="テキスト ボックス 9">
          <a:extLst xmlns:a="http://schemas.openxmlformats.org/drawingml/2006/main">
            <a:ext uri="{FF2B5EF4-FFF2-40B4-BE49-F238E27FC236}">
              <a16:creationId xmlns:a16="http://schemas.microsoft.com/office/drawing/2014/main" id="{B72CD685-38B1-48C1-98F5-3BD77E024A9C}"/>
            </a:ext>
          </a:extLst>
        </cdr:cNvPr>
        <cdr:cNvSpPr txBox="1"/>
      </cdr:nvSpPr>
      <cdr:spPr>
        <a:xfrm xmlns:a="http://schemas.openxmlformats.org/drawingml/2006/main">
          <a:off x="3134759" y="3485197"/>
          <a:ext cx="1236236" cy="64633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b="1" dirty="0">
              <a:solidFill>
                <a:schemeClr val="bg1"/>
              </a:solidFill>
            </a:rPr>
            <a:t>民生費</a:t>
          </a:r>
          <a:endParaRPr kumimoji="1" lang="en-US" altLang="ja-JP" b="1" dirty="0">
            <a:solidFill>
              <a:schemeClr val="bg1"/>
            </a:solidFill>
          </a:endParaRPr>
        </a:p>
        <a:p xmlns:a="http://schemas.openxmlformats.org/drawingml/2006/main">
          <a:r>
            <a:rPr lang="ja-JP" altLang="en-US" sz="1600" b="1" dirty="0">
              <a:solidFill>
                <a:schemeClr val="bg1"/>
              </a:solidFill>
            </a:rPr>
            <a:t>３０．６</a:t>
          </a:r>
          <a:r>
            <a:rPr lang="ja-JP" altLang="en-US" b="1" dirty="0">
              <a:solidFill>
                <a:schemeClr val="bg1"/>
              </a:solidFill>
            </a:rPr>
            <a:t>％</a:t>
          </a:r>
          <a:endParaRPr lang="en-US" altLang="ja-JP" b="1" dirty="0">
            <a:solidFill>
              <a:schemeClr val="bg1"/>
            </a:solidFill>
          </a:endParaRPr>
        </a:p>
      </cdr:txBody>
    </cdr:sp>
  </cdr:relSizeAnchor>
  <cdr:relSizeAnchor xmlns:cdr="http://schemas.openxmlformats.org/drawingml/2006/chartDrawing">
    <cdr:from>
      <cdr:x>0.23423</cdr:x>
      <cdr:y>0.76706</cdr:y>
    </cdr:from>
    <cdr:to>
      <cdr:x>0.37511</cdr:x>
      <cdr:y>0.87863</cdr:y>
    </cdr:to>
    <cdr:sp macro="" textlink="">
      <cdr:nvSpPr>
        <cdr:cNvPr id="4" name="テキスト ボックス 9">
          <a:extLst xmlns:a="http://schemas.openxmlformats.org/drawingml/2006/main">
            <a:ext uri="{FF2B5EF4-FFF2-40B4-BE49-F238E27FC236}">
              <a16:creationId xmlns:a16="http://schemas.microsoft.com/office/drawing/2014/main" id="{312A1368-2F58-42BF-A459-1FFE368BFA61}"/>
            </a:ext>
          </a:extLst>
        </cdr:cNvPr>
        <cdr:cNvSpPr txBox="1"/>
      </cdr:nvSpPr>
      <cdr:spPr>
        <a:xfrm xmlns:a="http://schemas.openxmlformats.org/drawingml/2006/main">
          <a:off x="1330456" y="4020219"/>
          <a:ext cx="800219" cy="58477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600" b="1" dirty="0">
              <a:solidFill>
                <a:schemeClr val="bg1"/>
              </a:solidFill>
            </a:rPr>
            <a:t>衛生費</a:t>
          </a:r>
          <a:endParaRPr kumimoji="1" lang="en-US" altLang="ja-JP" sz="1600" b="1" dirty="0">
            <a:solidFill>
              <a:schemeClr val="bg1"/>
            </a:solidFill>
          </a:endParaRPr>
        </a:p>
        <a:p xmlns:a="http://schemas.openxmlformats.org/drawingml/2006/main">
          <a:r>
            <a:rPr lang="en-US" altLang="ja-JP" sz="1600" b="1" dirty="0">
              <a:solidFill>
                <a:schemeClr val="bg1"/>
              </a:solidFill>
            </a:rPr>
            <a:t>10.1</a:t>
          </a:r>
          <a:r>
            <a:rPr lang="ja-JP" altLang="en-US" sz="1600" b="1" dirty="0">
              <a:solidFill>
                <a:schemeClr val="bg1"/>
              </a:solidFill>
            </a:rPr>
            <a:t>％</a:t>
          </a:r>
          <a:endParaRPr lang="en-US" altLang="ja-JP" sz="1600" b="1" dirty="0">
            <a:solidFill>
              <a:schemeClr val="bg1"/>
            </a:solidFill>
          </a:endParaRPr>
        </a:p>
      </cdr:txBody>
    </cdr:sp>
  </cdr:relSizeAnchor>
  <cdr:relSizeAnchor xmlns:cdr="http://schemas.openxmlformats.org/drawingml/2006/chartDrawing">
    <cdr:from>
      <cdr:x>0.12135</cdr:x>
      <cdr:y>0.79055</cdr:y>
    </cdr:from>
    <cdr:to>
      <cdr:x>0.23514</cdr:x>
      <cdr:y>0.87863</cdr:y>
    </cdr:to>
    <cdr:sp macro="" textlink="">
      <cdr:nvSpPr>
        <cdr:cNvPr id="5" name="テキスト ボックス 9">
          <a:extLst xmlns:a="http://schemas.openxmlformats.org/drawingml/2006/main">
            <a:ext uri="{FF2B5EF4-FFF2-40B4-BE49-F238E27FC236}">
              <a16:creationId xmlns:a16="http://schemas.microsoft.com/office/drawing/2014/main" id="{774A422D-AB24-437E-9B5E-A5B75EA944D0}"/>
            </a:ext>
          </a:extLst>
        </cdr:cNvPr>
        <cdr:cNvSpPr txBox="1"/>
      </cdr:nvSpPr>
      <cdr:spPr>
        <a:xfrm xmlns:a="http://schemas.openxmlformats.org/drawingml/2006/main">
          <a:off x="689254" y="4143329"/>
          <a:ext cx="646331"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200" b="1" dirty="0">
              <a:solidFill>
                <a:schemeClr val="bg1"/>
              </a:solidFill>
            </a:rPr>
            <a:t>労働費</a:t>
          </a:r>
          <a:endParaRPr kumimoji="1" lang="en-US" altLang="ja-JP" sz="1200" b="1" dirty="0">
            <a:solidFill>
              <a:schemeClr val="bg1"/>
            </a:solidFill>
          </a:endParaRPr>
        </a:p>
        <a:p xmlns:a="http://schemas.openxmlformats.org/drawingml/2006/main">
          <a:r>
            <a:rPr lang="en-US" altLang="ja-JP" sz="1200" b="1" dirty="0">
              <a:solidFill>
                <a:schemeClr val="bg1"/>
              </a:solidFill>
            </a:rPr>
            <a:t>0.1</a:t>
          </a:r>
          <a:r>
            <a:rPr lang="ja-JP" altLang="en-US" sz="1200" b="1" dirty="0">
              <a:solidFill>
                <a:schemeClr val="bg1"/>
              </a:solidFill>
            </a:rPr>
            <a:t>％</a:t>
          </a:r>
          <a:endParaRPr lang="en-US" altLang="ja-JP" sz="1200" b="1" dirty="0">
            <a:solidFill>
              <a:schemeClr val="bg1"/>
            </a:solidFill>
          </a:endParaRPr>
        </a:p>
      </cdr:txBody>
    </cdr:sp>
  </cdr:relSizeAnchor>
  <cdr:relSizeAnchor xmlns:cdr="http://schemas.openxmlformats.org/drawingml/2006/chartDrawing">
    <cdr:from>
      <cdr:x>0.06776</cdr:x>
      <cdr:y>0.72124</cdr:y>
    </cdr:from>
    <cdr:to>
      <cdr:x>0.32152</cdr:x>
      <cdr:y>0.82107</cdr:y>
    </cdr:to>
    <cdr:sp macro="" textlink="">
      <cdr:nvSpPr>
        <cdr:cNvPr id="6" name="テキスト ボックス 9">
          <a:extLst xmlns:a="http://schemas.openxmlformats.org/drawingml/2006/main">
            <a:ext uri="{FF2B5EF4-FFF2-40B4-BE49-F238E27FC236}">
              <a16:creationId xmlns:a16="http://schemas.microsoft.com/office/drawing/2014/main" id="{59B3AB28-52F1-4DF7-8CC2-ADDA42D99BA2}"/>
            </a:ext>
          </a:extLst>
        </cdr:cNvPr>
        <cdr:cNvSpPr txBox="1"/>
      </cdr:nvSpPr>
      <cdr:spPr>
        <a:xfrm xmlns:a="http://schemas.openxmlformats.org/drawingml/2006/main">
          <a:off x="384866" y="3780097"/>
          <a:ext cx="1441420"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400" b="1" dirty="0">
              <a:solidFill>
                <a:schemeClr val="bg1"/>
              </a:solidFill>
            </a:rPr>
            <a:t>農林水産業費費</a:t>
          </a:r>
          <a:endParaRPr kumimoji="1" lang="en-US" altLang="ja-JP" sz="1400" b="1" dirty="0">
            <a:solidFill>
              <a:schemeClr val="bg1"/>
            </a:solidFill>
          </a:endParaRPr>
        </a:p>
        <a:p xmlns:a="http://schemas.openxmlformats.org/drawingml/2006/main">
          <a:r>
            <a:rPr lang="en-US" altLang="ja-JP" sz="1400" b="1" dirty="0">
              <a:solidFill>
                <a:schemeClr val="bg1"/>
              </a:solidFill>
            </a:rPr>
            <a:t>5.3</a:t>
          </a:r>
          <a:r>
            <a:rPr lang="ja-JP" altLang="en-US" sz="1400" b="1" dirty="0">
              <a:solidFill>
                <a:schemeClr val="bg1"/>
              </a:solidFill>
            </a:rPr>
            <a:t>％</a:t>
          </a:r>
          <a:endParaRPr lang="en-US" altLang="ja-JP" sz="1400" b="1" dirty="0">
            <a:solidFill>
              <a:schemeClr val="bg1"/>
            </a:solidFill>
          </a:endParaRPr>
        </a:p>
      </cdr:txBody>
    </cdr:sp>
  </cdr:relSizeAnchor>
  <cdr:relSizeAnchor xmlns:cdr="http://schemas.openxmlformats.org/drawingml/2006/chartDrawing">
    <cdr:from>
      <cdr:x>0.09101</cdr:x>
      <cdr:y>0.63316</cdr:y>
    </cdr:from>
    <cdr:to>
      <cdr:x>0.2048</cdr:x>
      <cdr:y>0.72124</cdr:y>
    </cdr:to>
    <cdr:sp macro="" textlink="">
      <cdr:nvSpPr>
        <cdr:cNvPr id="7" name="テキスト ボックス 9">
          <a:extLst xmlns:a="http://schemas.openxmlformats.org/drawingml/2006/main">
            <a:ext uri="{FF2B5EF4-FFF2-40B4-BE49-F238E27FC236}">
              <a16:creationId xmlns:a16="http://schemas.microsoft.com/office/drawing/2014/main" id="{764C7FD3-3177-4900-A3D9-646A2E82BC8B}"/>
            </a:ext>
          </a:extLst>
        </cdr:cNvPr>
        <cdr:cNvSpPr txBox="1"/>
      </cdr:nvSpPr>
      <cdr:spPr>
        <a:xfrm xmlns:a="http://schemas.openxmlformats.org/drawingml/2006/main">
          <a:off x="516946" y="3318432"/>
          <a:ext cx="646331"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200" b="1" dirty="0">
              <a:solidFill>
                <a:schemeClr val="bg1"/>
              </a:solidFill>
            </a:rPr>
            <a:t>商工費</a:t>
          </a:r>
          <a:endParaRPr kumimoji="1" lang="en-US" altLang="ja-JP" sz="1200" b="1" dirty="0">
            <a:solidFill>
              <a:schemeClr val="bg1"/>
            </a:solidFill>
          </a:endParaRPr>
        </a:p>
        <a:p xmlns:a="http://schemas.openxmlformats.org/drawingml/2006/main">
          <a:r>
            <a:rPr lang="en-US" altLang="ja-JP" sz="1200" b="1" dirty="0">
              <a:solidFill>
                <a:schemeClr val="bg1"/>
              </a:solidFill>
            </a:rPr>
            <a:t>2.6</a:t>
          </a:r>
          <a:r>
            <a:rPr lang="ja-JP" altLang="en-US" sz="1200" b="1" dirty="0">
              <a:solidFill>
                <a:schemeClr val="bg1"/>
              </a:solidFill>
            </a:rPr>
            <a:t>％</a:t>
          </a:r>
          <a:endParaRPr lang="en-US" altLang="ja-JP" sz="1200" b="1" dirty="0">
            <a:solidFill>
              <a:schemeClr val="bg1"/>
            </a:solidFill>
          </a:endParaRPr>
        </a:p>
      </cdr:txBody>
    </cdr:sp>
  </cdr:relSizeAnchor>
  <cdr:relSizeAnchor xmlns:cdr="http://schemas.openxmlformats.org/drawingml/2006/chartDrawing">
    <cdr:from>
      <cdr:x>0</cdr:x>
      <cdr:y>0.54784</cdr:y>
    </cdr:from>
    <cdr:to>
      <cdr:x>0.15894</cdr:x>
      <cdr:y>0.64767</cdr:y>
    </cdr:to>
    <cdr:sp macro="" textlink="">
      <cdr:nvSpPr>
        <cdr:cNvPr id="8" name="テキスト ボックス 9">
          <a:extLst xmlns:a="http://schemas.openxmlformats.org/drawingml/2006/main">
            <a:ext uri="{FF2B5EF4-FFF2-40B4-BE49-F238E27FC236}">
              <a16:creationId xmlns:a16="http://schemas.microsoft.com/office/drawing/2014/main" id="{764C7FD3-3177-4900-A3D9-646A2E82BC8B}"/>
            </a:ext>
          </a:extLst>
        </cdr:cNvPr>
        <cdr:cNvSpPr txBox="1"/>
      </cdr:nvSpPr>
      <cdr:spPr>
        <a:xfrm xmlns:a="http://schemas.openxmlformats.org/drawingml/2006/main">
          <a:off x="0" y="2871292"/>
          <a:ext cx="902811"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400" b="1" dirty="0">
              <a:solidFill>
                <a:schemeClr val="bg1"/>
              </a:solidFill>
            </a:rPr>
            <a:t>土木費費</a:t>
          </a:r>
          <a:endParaRPr kumimoji="1" lang="en-US" altLang="ja-JP" sz="1400" b="1" dirty="0">
            <a:solidFill>
              <a:schemeClr val="bg1"/>
            </a:solidFill>
          </a:endParaRPr>
        </a:p>
        <a:p xmlns:a="http://schemas.openxmlformats.org/drawingml/2006/main">
          <a:r>
            <a:rPr lang="en-US" altLang="ja-JP" sz="1400" b="1" dirty="0">
              <a:solidFill>
                <a:schemeClr val="bg1"/>
              </a:solidFill>
            </a:rPr>
            <a:t>5.8</a:t>
          </a:r>
          <a:r>
            <a:rPr lang="ja-JP" altLang="en-US" sz="1400" b="1" dirty="0">
              <a:solidFill>
                <a:schemeClr val="bg1"/>
              </a:solidFill>
            </a:rPr>
            <a:t>％</a:t>
          </a:r>
          <a:endParaRPr lang="en-US" altLang="ja-JP" sz="1400" b="1" dirty="0">
            <a:solidFill>
              <a:schemeClr val="bg1"/>
            </a:solidFill>
          </a:endParaRPr>
        </a:p>
      </cdr:txBody>
    </cdr:sp>
  </cdr:relSizeAnchor>
  <cdr:relSizeAnchor xmlns:cdr="http://schemas.openxmlformats.org/drawingml/2006/chartDrawing">
    <cdr:from>
      <cdr:x>0</cdr:x>
      <cdr:y>0.44959</cdr:y>
    </cdr:from>
    <cdr:to>
      <cdr:x>0.12734</cdr:x>
      <cdr:y>0.54942</cdr:y>
    </cdr:to>
    <cdr:sp macro="" textlink="">
      <cdr:nvSpPr>
        <cdr:cNvPr id="9" name="テキスト ボックス 9">
          <a:extLst xmlns:a="http://schemas.openxmlformats.org/drawingml/2006/main">
            <a:ext uri="{FF2B5EF4-FFF2-40B4-BE49-F238E27FC236}">
              <a16:creationId xmlns:a16="http://schemas.microsoft.com/office/drawing/2014/main" id="{764C7FD3-3177-4900-A3D9-646A2E82BC8B}"/>
            </a:ext>
          </a:extLst>
        </cdr:cNvPr>
        <cdr:cNvSpPr txBox="1"/>
      </cdr:nvSpPr>
      <cdr:spPr>
        <a:xfrm xmlns:a="http://schemas.openxmlformats.org/drawingml/2006/main">
          <a:off x="-862196" y="2356323"/>
          <a:ext cx="723275"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400" b="1" dirty="0">
              <a:solidFill>
                <a:schemeClr val="bg1"/>
              </a:solidFill>
            </a:rPr>
            <a:t>消防費</a:t>
          </a:r>
          <a:endParaRPr kumimoji="1" lang="en-US" altLang="ja-JP" sz="1400" b="1" dirty="0">
            <a:solidFill>
              <a:schemeClr val="bg1"/>
            </a:solidFill>
          </a:endParaRPr>
        </a:p>
        <a:p xmlns:a="http://schemas.openxmlformats.org/drawingml/2006/main">
          <a:r>
            <a:rPr lang="en-US" altLang="ja-JP" sz="1400" b="1" dirty="0">
              <a:solidFill>
                <a:schemeClr val="bg1"/>
              </a:solidFill>
            </a:rPr>
            <a:t>3.1</a:t>
          </a:r>
          <a:r>
            <a:rPr lang="ja-JP" altLang="en-US" sz="1400" b="1" dirty="0">
              <a:solidFill>
                <a:schemeClr val="bg1"/>
              </a:solidFill>
            </a:rPr>
            <a:t>％</a:t>
          </a:r>
          <a:endParaRPr lang="en-US" altLang="ja-JP" sz="1400" b="1" dirty="0">
            <a:solidFill>
              <a:schemeClr val="bg1"/>
            </a:solidFill>
          </a:endParaRPr>
        </a:p>
      </cdr:txBody>
    </cdr:sp>
  </cdr:relSizeAnchor>
  <cdr:relSizeAnchor xmlns:cdr="http://schemas.openxmlformats.org/drawingml/2006/chartDrawing">
    <cdr:from>
      <cdr:x>0.03412</cdr:x>
      <cdr:y>0.31196</cdr:y>
    </cdr:from>
    <cdr:to>
      <cdr:x>0.19306</cdr:x>
      <cdr:y>0.41179</cdr:y>
    </cdr:to>
    <cdr:sp macro="" textlink="">
      <cdr:nvSpPr>
        <cdr:cNvPr id="10" name="テキスト ボックス 9">
          <a:extLst xmlns:a="http://schemas.openxmlformats.org/drawingml/2006/main">
            <a:ext uri="{FF2B5EF4-FFF2-40B4-BE49-F238E27FC236}">
              <a16:creationId xmlns:a16="http://schemas.microsoft.com/office/drawing/2014/main" id="{764C7FD3-3177-4900-A3D9-646A2E82BC8B}"/>
            </a:ext>
          </a:extLst>
        </cdr:cNvPr>
        <cdr:cNvSpPr txBox="1"/>
      </cdr:nvSpPr>
      <cdr:spPr>
        <a:xfrm xmlns:a="http://schemas.openxmlformats.org/drawingml/2006/main">
          <a:off x="193780" y="1635014"/>
          <a:ext cx="902811"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400" b="1" dirty="0">
              <a:solidFill>
                <a:schemeClr val="bg1"/>
              </a:solidFill>
            </a:rPr>
            <a:t>教育費費</a:t>
          </a:r>
          <a:endParaRPr kumimoji="1" lang="en-US" altLang="ja-JP" sz="1400" b="1" dirty="0">
            <a:solidFill>
              <a:schemeClr val="bg1"/>
            </a:solidFill>
          </a:endParaRPr>
        </a:p>
        <a:p xmlns:a="http://schemas.openxmlformats.org/drawingml/2006/main">
          <a:r>
            <a:rPr lang="en-US" altLang="ja-JP" sz="1400" b="1" dirty="0">
              <a:solidFill>
                <a:schemeClr val="bg1"/>
              </a:solidFill>
            </a:rPr>
            <a:t>9.5</a:t>
          </a:r>
          <a:r>
            <a:rPr lang="ja-JP" altLang="en-US" sz="1400" b="1" dirty="0">
              <a:solidFill>
                <a:schemeClr val="bg1"/>
              </a:solidFill>
            </a:rPr>
            <a:t>％</a:t>
          </a:r>
          <a:endParaRPr lang="en-US" altLang="ja-JP" sz="1400" b="1" dirty="0">
            <a:solidFill>
              <a:schemeClr val="bg1"/>
            </a:solidFill>
          </a:endParaRPr>
        </a:p>
      </cdr:txBody>
    </cdr:sp>
  </cdr:relSizeAnchor>
  <cdr:relSizeAnchor xmlns:cdr="http://schemas.openxmlformats.org/drawingml/2006/chartDrawing">
    <cdr:from>
      <cdr:x>0.32786</cdr:x>
      <cdr:y>0.16193</cdr:y>
    </cdr:from>
    <cdr:to>
      <cdr:x>0.44165</cdr:x>
      <cdr:y>0.25001</cdr:y>
    </cdr:to>
    <cdr:sp macro="" textlink="">
      <cdr:nvSpPr>
        <cdr:cNvPr id="11" name="テキスト ボックス 9">
          <a:extLst xmlns:a="http://schemas.openxmlformats.org/drawingml/2006/main">
            <a:ext uri="{FF2B5EF4-FFF2-40B4-BE49-F238E27FC236}">
              <a16:creationId xmlns:a16="http://schemas.microsoft.com/office/drawing/2014/main" id="{764C7FD3-3177-4900-A3D9-646A2E82BC8B}"/>
            </a:ext>
          </a:extLst>
        </cdr:cNvPr>
        <cdr:cNvSpPr txBox="1"/>
      </cdr:nvSpPr>
      <cdr:spPr>
        <a:xfrm xmlns:a="http://schemas.openxmlformats.org/drawingml/2006/main">
          <a:off x="1862264" y="848688"/>
          <a:ext cx="646331"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200" b="1" dirty="0">
              <a:solidFill>
                <a:schemeClr val="bg1"/>
              </a:solidFill>
            </a:rPr>
            <a:t>予備費</a:t>
          </a:r>
          <a:endParaRPr kumimoji="1" lang="en-US" altLang="ja-JP" sz="1200" b="1" dirty="0">
            <a:solidFill>
              <a:schemeClr val="bg1"/>
            </a:solidFill>
          </a:endParaRPr>
        </a:p>
        <a:p xmlns:a="http://schemas.openxmlformats.org/drawingml/2006/main">
          <a:r>
            <a:rPr lang="en-US" altLang="ja-JP" sz="1200" b="1" dirty="0">
              <a:solidFill>
                <a:schemeClr val="bg1"/>
              </a:solidFill>
            </a:rPr>
            <a:t>0.2</a:t>
          </a:r>
          <a:r>
            <a:rPr lang="ja-JP" altLang="en-US" sz="1200" b="1" dirty="0">
              <a:solidFill>
                <a:schemeClr val="bg1"/>
              </a:solidFill>
            </a:rPr>
            <a:t>％</a:t>
          </a:r>
          <a:endParaRPr lang="en-US" altLang="ja-JP" sz="12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2918830" cy="495029"/>
          </a:xfrm>
          <a:prstGeom prst="rect">
            <a:avLst/>
          </a:prstGeom>
        </p:spPr>
        <p:txBody>
          <a:bodyPr vert="horz" lIns="91430" tIns="45715" rIns="91430" bIns="45715"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5376" y="1"/>
            <a:ext cx="2918830" cy="495029"/>
          </a:xfrm>
          <a:prstGeom prst="rect">
            <a:avLst/>
          </a:prstGeom>
        </p:spPr>
        <p:txBody>
          <a:bodyPr vert="horz" lIns="91430" tIns="45715" rIns="91430" bIns="45715" rtlCol="0"/>
          <a:lstStyle>
            <a:lvl1pPr algn="r">
              <a:defRPr sz="1100"/>
            </a:lvl1pPr>
          </a:lstStyle>
          <a:p>
            <a:fld id="{A85AA05B-C022-4AAA-A15C-BEFA374C689A}" type="datetimeFigureOut">
              <a:rPr kumimoji="1" lang="ja-JP" altLang="en-US" smtClean="0"/>
              <a:t>2022/4/24</a:t>
            </a:fld>
            <a:endParaRPr kumimoji="1" lang="ja-JP" altLang="en-US"/>
          </a:p>
        </p:txBody>
      </p:sp>
      <p:sp>
        <p:nvSpPr>
          <p:cNvPr id="4" name="スライド イメージ プレースホルダー 3"/>
          <p:cNvSpPr>
            <a:spLocks noGrp="1" noRot="1" noChangeAspect="1"/>
          </p:cNvSpPr>
          <p:nvPr>
            <p:ph type="sldImg" idx="2"/>
          </p:nvPr>
        </p:nvSpPr>
        <p:spPr>
          <a:xfrm>
            <a:off x="442913" y="1231900"/>
            <a:ext cx="5849937" cy="3332163"/>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73577" y="4748166"/>
            <a:ext cx="5388610" cy="3884861"/>
          </a:xfrm>
          <a:prstGeom prst="rect">
            <a:avLst/>
          </a:prstGeom>
        </p:spPr>
        <p:txBody>
          <a:bodyPr vert="horz" lIns="91430" tIns="45715" rIns="91430"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371287"/>
            <a:ext cx="2918830" cy="495028"/>
          </a:xfrm>
          <a:prstGeom prst="rect">
            <a:avLst/>
          </a:prstGeom>
        </p:spPr>
        <p:txBody>
          <a:bodyPr vert="horz" lIns="91430" tIns="45715" rIns="91430" bIns="45715"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5376" y="9371287"/>
            <a:ext cx="2918830" cy="495028"/>
          </a:xfrm>
          <a:prstGeom prst="rect">
            <a:avLst/>
          </a:prstGeom>
        </p:spPr>
        <p:txBody>
          <a:bodyPr vert="horz" lIns="91430" tIns="45715" rIns="91430" bIns="45715" rtlCol="0" anchor="b"/>
          <a:lstStyle>
            <a:lvl1pPr algn="r">
              <a:defRPr sz="1100"/>
            </a:lvl1pPr>
          </a:lstStyle>
          <a:p>
            <a:fld id="{56FCF03B-65DC-42B3-B421-A1E36D69998C}" type="slidenum">
              <a:rPr kumimoji="1" lang="ja-JP" altLang="en-US" smtClean="0"/>
              <a:t>‹#›</a:t>
            </a:fld>
            <a:endParaRPr kumimoji="1" lang="ja-JP" altLang="en-US"/>
          </a:p>
        </p:txBody>
      </p:sp>
    </p:spTree>
    <p:extLst>
      <p:ext uri="{BB962C8B-B14F-4D97-AF65-F5344CB8AC3E}">
        <p14:creationId xmlns:p14="http://schemas.microsoft.com/office/powerpoint/2010/main" val="39607468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AB0EF7-3FB9-46F1-9F9F-E5B87CBAD466}"/>
              </a:ext>
            </a:extLst>
          </p:cNvPr>
          <p:cNvSpPr>
            <a:spLocks noGrp="1"/>
          </p:cNvSpPr>
          <p:nvPr>
            <p:ph type="ctrTitle"/>
          </p:nvPr>
        </p:nvSpPr>
        <p:spPr>
          <a:xfrm>
            <a:off x="1620044" y="1207839"/>
            <a:ext cx="9720263" cy="2569434"/>
          </a:xfrm>
        </p:spPr>
        <p:txBody>
          <a:bodyPr anchor="b"/>
          <a:lstStyle>
            <a:lvl1pPr algn="ctr">
              <a:defRPr sz="6378"/>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F60CBC3-34AC-490B-9313-F4BD06FF7F9C}"/>
              </a:ext>
            </a:extLst>
          </p:cNvPr>
          <p:cNvSpPr>
            <a:spLocks noGrp="1"/>
          </p:cNvSpPr>
          <p:nvPr>
            <p:ph type="subTitle" idx="1"/>
          </p:nvPr>
        </p:nvSpPr>
        <p:spPr>
          <a:xfrm>
            <a:off x="1620044" y="3876360"/>
            <a:ext cx="9720263" cy="1781861"/>
          </a:xfrm>
        </p:spPr>
        <p:txBody>
          <a:bodyPr/>
          <a:lstStyle>
            <a:lvl1pPr marL="0" indent="0" algn="ctr">
              <a:buNone/>
              <a:defRPr sz="2551"/>
            </a:lvl1pPr>
            <a:lvl2pPr marL="486004" indent="0" algn="ctr">
              <a:buNone/>
              <a:defRPr sz="2126"/>
            </a:lvl2pPr>
            <a:lvl3pPr marL="972007" indent="0" algn="ctr">
              <a:buNone/>
              <a:defRPr sz="1913"/>
            </a:lvl3pPr>
            <a:lvl4pPr marL="1458011" indent="0" algn="ctr">
              <a:buNone/>
              <a:defRPr sz="1701"/>
            </a:lvl4pPr>
            <a:lvl5pPr marL="1944014" indent="0" algn="ctr">
              <a:buNone/>
              <a:defRPr sz="1701"/>
            </a:lvl5pPr>
            <a:lvl6pPr marL="2430018" indent="0" algn="ctr">
              <a:buNone/>
              <a:defRPr sz="1701"/>
            </a:lvl6pPr>
            <a:lvl7pPr marL="2916022" indent="0" algn="ctr">
              <a:buNone/>
              <a:defRPr sz="1701"/>
            </a:lvl7pPr>
            <a:lvl8pPr marL="3402025" indent="0" algn="ctr">
              <a:buNone/>
              <a:defRPr sz="1701"/>
            </a:lvl8pPr>
            <a:lvl9pPr marL="3888029" indent="0" algn="ctr">
              <a:buNone/>
              <a:defRPr sz="1701"/>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274D0B3-A6C8-47C0-9FD2-6E1B1BB8B6EA}"/>
              </a:ext>
            </a:extLst>
          </p:cNvPr>
          <p:cNvSpPr>
            <a:spLocks noGrp="1"/>
          </p:cNvSpPr>
          <p:nvPr>
            <p:ph type="dt" sz="half" idx="10"/>
          </p:nvPr>
        </p:nvSpPr>
        <p:spPr/>
        <p:txBody>
          <a:bodyPr/>
          <a:lstStyle/>
          <a:p>
            <a:fld id="{326BEF20-32BF-4B08-BBF9-11954048DCA5}" type="datetime1">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DC0AD9B1-DCCB-48E4-90B0-09575CB0EA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801B04-2366-4DBE-BE27-487D3A69A68F}"/>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96403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6C039A-833D-4915-B4CF-A3020927218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430484C-EFB8-4D30-AB59-2E38390AE96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FAC3A37-6BEC-40EE-94EB-CFF2BCE9D67A}"/>
              </a:ext>
            </a:extLst>
          </p:cNvPr>
          <p:cNvSpPr>
            <a:spLocks noGrp="1"/>
          </p:cNvSpPr>
          <p:nvPr>
            <p:ph type="dt" sz="half" idx="10"/>
          </p:nvPr>
        </p:nvSpPr>
        <p:spPr/>
        <p:txBody>
          <a:bodyPr/>
          <a:lstStyle/>
          <a:p>
            <a:fld id="{A80C6112-182B-4885-A9CF-01F8CDE5AF3B}" type="datetime1">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4407A002-4D25-421B-8924-20F175B813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A27A40-5430-4D64-9A24-19EE63C7DBA0}"/>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1404897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7B2ADC8-A8E9-45C6-96F7-57FE5033A2D7}"/>
              </a:ext>
            </a:extLst>
          </p:cNvPr>
          <p:cNvSpPr>
            <a:spLocks noGrp="1"/>
          </p:cNvSpPr>
          <p:nvPr>
            <p:ph type="title" orient="vert"/>
          </p:nvPr>
        </p:nvSpPr>
        <p:spPr>
          <a:xfrm>
            <a:off x="9274751" y="392932"/>
            <a:ext cx="2794575" cy="6254453"/>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7FB9F19-921F-4430-98EB-F3BCEF76DF5E}"/>
              </a:ext>
            </a:extLst>
          </p:cNvPr>
          <p:cNvSpPr>
            <a:spLocks noGrp="1"/>
          </p:cNvSpPr>
          <p:nvPr>
            <p:ph type="body" orient="vert" idx="1"/>
          </p:nvPr>
        </p:nvSpPr>
        <p:spPr>
          <a:xfrm>
            <a:off x="891024" y="392932"/>
            <a:ext cx="8221722" cy="6254453"/>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88BB2AB-673A-4146-91A6-BEE9C99DD117}"/>
              </a:ext>
            </a:extLst>
          </p:cNvPr>
          <p:cNvSpPr>
            <a:spLocks noGrp="1"/>
          </p:cNvSpPr>
          <p:nvPr>
            <p:ph type="dt" sz="half" idx="10"/>
          </p:nvPr>
        </p:nvSpPr>
        <p:spPr/>
        <p:txBody>
          <a:bodyPr/>
          <a:lstStyle/>
          <a:p>
            <a:fld id="{BDD67ED3-BBDD-421A-9843-4F2077888F00}" type="datetime1">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C41E5482-CEDC-4A9C-97DE-002A70B993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A68C3D-7FBB-4A43-B032-F1FFCD8A75FB}"/>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403738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F8136F-A695-4FF1-B406-FDBB915E40A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1EB98B1-0EEF-4871-9E6C-5B5B387BBC4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917163D-BD82-4489-83FB-12AC7F6074DA}"/>
              </a:ext>
            </a:extLst>
          </p:cNvPr>
          <p:cNvSpPr>
            <a:spLocks noGrp="1"/>
          </p:cNvSpPr>
          <p:nvPr>
            <p:ph type="dt" sz="half" idx="10"/>
          </p:nvPr>
        </p:nvSpPr>
        <p:spPr/>
        <p:txBody>
          <a:bodyPr/>
          <a:lstStyle/>
          <a:p>
            <a:fld id="{9162D9CC-89B5-44C7-9EB6-2B5C1DC3AFCB}" type="datetime1">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572DBBDB-A7BB-433A-A4A5-7AE824299DB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B6FCD6-3493-48DA-B64B-E367BE52A7ED}"/>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51553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D7549F-20A5-4E66-B89D-0EC92E18263D}"/>
              </a:ext>
            </a:extLst>
          </p:cNvPr>
          <p:cNvSpPr>
            <a:spLocks noGrp="1"/>
          </p:cNvSpPr>
          <p:nvPr>
            <p:ph type="title"/>
          </p:nvPr>
        </p:nvSpPr>
        <p:spPr>
          <a:xfrm>
            <a:off x="884274" y="1839948"/>
            <a:ext cx="11178302" cy="3069994"/>
          </a:xfrm>
        </p:spPr>
        <p:txBody>
          <a:bodyPr anchor="b"/>
          <a:lstStyle>
            <a:lvl1pPr>
              <a:defRPr sz="6378"/>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A33A0A-E920-4686-846B-17A53BDF1112}"/>
              </a:ext>
            </a:extLst>
          </p:cNvPr>
          <p:cNvSpPr>
            <a:spLocks noGrp="1"/>
          </p:cNvSpPr>
          <p:nvPr>
            <p:ph type="body" idx="1"/>
          </p:nvPr>
        </p:nvSpPr>
        <p:spPr>
          <a:xfrm>
            <a:off x="884274" y="4938986"/>
            <a:ext cx="11178302" cy="1614437"/>
          </a:xfrm>
        </p:spPr>
        <p:txBody>
          <a:bodyPr/>
          <a:lstStyle>
            <a:lvl1pPr marL="0" indent="0">
              <a:buNone/>
              <a:defRPr sz="2551">
                <a:solidFill>
                  <a:schemeClr val="tx1">
                    <a:tint val="75000"/>
                  </a:schemeClr>
                </a:solidFill>
              </a:defRPr>
            </a:lvl1pPr>
            <a:lvl2pPr marL="486004" indent="0">
              <a:buNone/>
              <a:defRPr sz="2126">
                <a:solidFill>
                  <a:schemeClr val="tx1">
                    <a:tint val="75000"/>
                  </a:schemeClr>
                </a:solidFill>
              </a:defRPr>
            </a:lvl2pPr>
            <a:lvl3pPr marL="972007" indent="0">
              <a:buNone/>
              <a:defRPr sz="1913">
                <a:solidFill>
                  <a:schemeClr val="tx1">
                    <a:tint val="75000"/>
                  </a:schemeClr>
                </a:solidFill>
              </a:defRPr>
            </a:lvl3pPr>
            <a:lvl4pPr marL="1458011" indent="0">
              <a:buNone/>
              <a:defRPr sz="1701">
                <a:solidFill>
                  <a:schemeClr val="tx1">
                    <a:tint val="75000"/>
                  </a:schemeClr>
                </a:solidFill>
              </a:defRPr>
            </a:lvl4pPr>
            <a:lvl5pPr marL="1944014" indent="0">
              <a:buNone/>
              <a:defRPr sz="1701">
                <a:solidFill>
                  <a:schemeClr val="tx1">
                    <a:tint val="75000"/>
                  </a:schemeClr>
                </a:solidFill>
              </a:defRPr>
            </a:lvl5pPr>
            <a:lvl6pPr marL="2430018" indent="0">
              <a:buNone/>
              <a:defRPr sz="1701">
                <a:solidFill>
                  <a:schemeClr val="tx1">
                    <a:tint val="75000"/>
                  </a:schemeClr>
                </a:solidFill>
              </a:defRPr>
            </a:lvl6pPr>
            <a:lvl7pPr marL="2916022" indent="0">
              <a:buNone/>
              <a:defRPr sz="1701">
                <a:solidFill>
                  <a:schemeClr val="tx1">
                    <a:tint val="75000"/>
                  </a:schemeClr>
                </a:solidFill>
              </a:defRPr>
            </a:lvl7pPr>
            <a:lvl8pPr marL="3402025" indent="0">
              <a:buNone/>
              <a:defRPr sz="1701">
                <a:solidFill>
                  <a:schemeClr val="tx1">
                    <a:tint val="75000"/>
                  </a:schemeClr>
                </a:solidFill>
              </a:defRPr>
            </a:lvl8pPr>
            <a:lvl9pPr marL="3888029" indent="0">
              <a:buNone/>
              <a:defRPr sz="1701">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C050880-2148-4D87-9439-1390A39C0BBD}"/>
              </a:ext>
            </a:extLst>
          </p:cNvPr>
          <p:cNvSpPr>
            <a:spLocks noGrp="1"/>
          </p:cNvSpPr>
          <p:nvPr>
            <p:ph type="dt" sz="half" idx="10"/>
          </p:nvPr>
        </p:nvSpPr>
        <p:spPr/>
        <p:txBody>
          <a:bodyPr/>
          <a:lstStyle/>
          <a:p>
            <a:fld id="{A0EAFB1F-DB2C-4179-8521-B7187D9B4D41}" type="datetime1">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91C03026-9FFC-4CA6-9D49-F7019084BA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CE6850-C086-46F5-B618-07B6A46C880F}"/>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3845560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A51B8B-BDC8-4818-AE6B-121F9AD191C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675D8D4-7F15-477D-9488-8AB86F62FCA0}"/>
              </a:ext>
            </a:extLst>
          </p:cNvPr>
          <p:cNvSpPr>
            <a:spLocks noGrp="1"/>
          </p:cNvSpPr>
          <p:nvPr>
            <p:ph sz="half" idx="1"/>
          </p:nvPr>
        </p:nvSpPr>
        <p:spPr>
          <a:xfrm>
            <a:off x="891024" y="1964660"/>
            <a:ext cx="5508149" cy="4682725"/>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5592F94-5273-4B66-BC74-259DFCA0CBC5}"/>
              </a:ext>
            </a:extLst>
          </p:cNvPr>
          <p:cNvSpPr>
            <a:spLocks noGrp="1"/>
          </p:cNvSpPr>
          <p:nvPr>
            <p:ph sz="half" idx="2"/>
          </p:nvPr>
        </p:nvSpPr>
        <p:spPr>
          <a:xfrm>
            <a:off x="6561177" y="1964660"/>
            <a:ext cx="5508149" cy="4682725"/>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8390876-99EB-48D0-8C8B-174E990E212B}"/>
              </a:ext>
            </a:extLst>
          </p:cNvPr>
          <p:cNvSpPr>
            <a:spLocks noGrp="1"/>
          </p:cNvSpPr>
          <p:nvPr>
            <p:ph type="dt" sz="half" idx="10"/>
          </p:nvPr>
        </p:nvSpPr>
        <p:spPr/>
        <p:txBody>
          <a:bodyPr/>
          <a:lstStyle/>
          <a:p>
            <a:fld id="{FC9383EA-3243-45CD-8C07-7A19934DEF12}" type="datetime1">
              <a:rPr kumimoji="1" lang="ja-JP" altLang="en-US" smtClean="0"/>
              <a:t>2022/4/24</a:t>
            </a:fld>
            <a:endParaRPr kumimoji="1" lang="ja-JP" altLang="en-US"/>
          </a:p>
        </p:txBody>
      </p:sp>
      <p:sp>
        <p:nvSpPr>
          <p:cNvPr id="6" name="フッター プレースホルダー 5">
            <a:extLst>
              <a:ext uri="{FF2B5EF4-FFF2-40B4-BE49-F238E27FC236}">
                <a16:creationId xmlns:a16="http://schemas.microsoft.com/office/drawing/2014/main" id="{10E89056-817B-43C9-9043-526796E50B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2F1EAFA-A6BD-466A-9763-3A561047BCBE}"/>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245113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DE926C-86E2-4874-8B98-59A1481C2CD0}"/>
              </a:ext>
            </a:extLst>
          </p:cNvPr>
          <p:cNvSpPr>
            <a:spLocks noGrp="1"/>
          </p:cNvSpPr>
          <p:nvPr>
            <p:ph type="title"/>
          </p:nvPr>
        </p:nvSpPr>
        <p:spPr>
          <a:xfrm>
            <a:off x="892712" y="392932"/>
            <a:ext cx="11178302" cy="1426515"/>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83D595D-DB31-4D50-9A82-57A089860212}"/>
              </a:ext>
            </a:extLst>
          </p:cNvPr>
          <p:cNvSpPr>
            <a:spLocks noGrp="1"/>
          </p:cNvSpPr>
          <p:nvPr>
            <p:ph type="body" idx="1"/>
          </p:nvPr>
        </p:nvSpPr>
        <p:spPr>
          <a:xfrm>
            <a:off x="892713" y="1809196"/>
            <a:ext cx="5482835" cy="886659"/>
          </a:xfrm>
        </p:spPr>
        <p:txBody>
          <a:bodyPr anchor="b"/>
          <a:lstStyle>
            <a:lvl1pPr marL="0" indent="0">
              <a:buNone/>
              <a:defRPr sz="2551" b="1"/>
            </a:lvl1pPr>
            <a:lvl2pPr marL="486004" indent="0">
              <a:buNone/>
              <a:defRPr sz="2126" b="1"/>
            </a:lvl2pPr>
            <a:lvl3pPr marL="972007" indent="0">
              <a:buNone/>
              <a:defRPr sz="1913" b="1"/>
            </a:lvl3pPr>
            <a:lvl4pPr marL="1458011" indent="0">
              <a:buNone/>
              <a:defRPr sz="1701" b="1"/>
            </a:lvl4pPr>
            <a:lvl5pPr marL="1944014" indent="0">
              <a:buNone/>
              <a:defRPr sz="1701" b="1"/>
            </a:lvl5pPr>
            <a:lvl6pPr marL="2430018" indent="0">
              <a:buNone/>
              <a:defRPr sz="1701" b="1"/>
            </a:lvl6pPr>
            <a:lvl7pPr marL="2916022" indent="0">
              <a:buNone/>
              <a:defRPr sz="1701" b="1"/>
            </a:lvl7pPr>
            <a:lvl8pPr marL="3402025" indent="0">
              <a:buNone/>
              <a:defRPr sz="1701" b="1"/>
            </a:lvl8pPr>
            <a:lvl9pPr marL="3888029" indent="0">
              <a:buNone/>
              <a:defRPr sz="1701"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BDE4D52-EB3E-4F13-AC4F-BC2342B55800}"/>
              </a:ext>
            </a:extLst>
          </p:cNvPr>
          <p:cNvSpPr>
            <a:spLocks noGrp="1"/>
          </p:cNvSpPr>
          <p:nvPr>
            <p:ph sz="half" idx="2"/>
          </p:nvPr>
        </p:nvSpPr>
        <p:spPr>
          <a:xfrm>
            <a:off x="892713" y="2695855"/>
            <a:ext cx="5482835" cy="396519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75AC366-A92E-4DAE-B5D1-4AD0BB38A13E}"/>
              </a:ext>
            </a:extLst>
          </p:cNvPr>
          <p:cNvSpPr>
            <a:spLocks noGrp="1"/>
          </p:cNvSpPr>
          <p:nvPr>
            <p:ph type="body" sz="quarter" idx="3"/>
          </p:nvPr>
        </p:nvSpPr>
        <p:spPr>
          <a:xfrm>
            <a:off x="6561177" y="1809196"/>
            <a:ext cx="5509837" cy="886659"/>
          </a:xfrm>
        </p:spPr>
        <p:txBody>
          <a:bodyPr anchor="b"/>
          <a:lstStyle>
            <a:lvl1pPr marL="0" indent="0">
              <a:buNone/>
              <a:defRPr sz="2551" b="1"/>
            </a:lvl1pPr>
            <a:lvl2pPr marL="486004" indent="0">
              <a:buNone/>
              <a:defRPr sz="2126" b="1"/>
            </a:lvl2pPr>
            <a:lvl3pPr marL="972007" indent="0">
              <a:buNone/>
              <a:defRPr sz="1913" b="1"/>
            </a:lvl3pPr>
            <a:lvl4pPr marL="1458011" indent="0">
              <a:buNone/>
              <a:defRPr sz="1701" b="1"/>
            </a:lvl4pPr>
            <a:lvl5pPr marL="1944014" indent="0">
              <a:buNone/>
              <a:defRPr sz="1701" b="1"/>
            </a:lvl5pPr>
            <a:lvl6pPr marL="2430018" indent="0">
              <a:buNone/>
              <a:defRPr sz="1701" b="1"/>
            </a:lvl6pPr>
            <a:lvl7pPr marL="2916022" indent="0">
              <a:buNone/>
              <a:defRPr sz="1701" b="1"/>
            </a:lvl7pPr>
            <a:lvl8pPr marL="3402025" indent="0">
              <a:buNone/>
              <a:defRPr sz="1701" b="1"/>
            </a:lvl8pPr>
            <a:lvl9pPr marL="3888029" indent="0">
              <a:buNone/>
              <a:defRPr sz="1701"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2831CCD-F40A-4E8D-8EAF-2723CC84A737}"/>
              </a:ext>
            </a:extLst>
          </p:cNvPr>
          <p:cNvSpPr>
            <a:spLocks noGrp="1"/>
          </p:cNvSpPr>
          <p:nvPr>
            <p:ph sz="quarter" idx="4"/>
          </p:nvPr>
        </p:nvSpPr>
        <p:spPr>
          <a:xfrm>
            <a:off x="6561177" y="2695855"/>
            <a:ext cx="5509837" cy="396519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B3CFA6B-8194-4A54-A253-1F913B6C9E90}"/>
              </a:ext>
            </a:extLst>
          </p:cNvPr>
          <p:cNvSpPr>
            <a:spLocks noGrp="1"/>
          </p:cNvSpPr>
          <p:nvPr>
            <p:ph type="dt" sz="half" idx="10"/>
          </p:nvPr>
        </p:nvSpPr>
        <p:spPr/>
        <p:txBody>
          <a:bodyPr/>
          <a:lstStyle/>
          <a:p>
            <a:fld id="{67C88A78-4045-4279-8722-D00A25150242}" type="datetime1">
              <a:rPr kumimoji="1" lang="ja-JP" altLang="en-US" smtClean="0"/>
              <a:t>2022/4/24</a:t>
            </a:fld>
            <a:endParaRPr kumimoji="1" lang="ja-JP" altLang="en-US"/>
          </a:p>
        </p:txBody>
      </p:sp>
      <p:sp>
        <p:nvSpPr>
          <p:cNvPr id="8" name="フッター プレースホルダー 7">
            <a:extLst>
              <a:ext uri="{FF2B5EF4-FFF2-40B4-BE49-F238E27FC236}">
                <a16:creationId xmlns:a16="http://schemas.microsoft.com/office/drawing/2014/main" id="{0C191491-163E-48B4-9CA5-524BCCB03A8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9B70B13-D531-4E61-B15B-5684FD978991}"/>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62168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D219E-342A-4856-A937-A83B52B96C5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623E13B-9FA6-47E4-92CA-C954FE158FD3}"/>
              </a:ext>
            </a:extLst>
          </p:cNvPr>
          <p:cNvSpPr>
            <a:spLocks noGrp="1"/>
          </p:cNvSpPr>
          <p:nvPr>
            <p:ph type="dt" sz="half" idx="10"/>
          </p:nvPr>
        </p:nvSpPr>
        <p:spPr/>
        <p:txBody>
          <a:bodyPr/>
          <a:lstStyle/>
          <a:p>
            <a:fld id="{63572E52-1AD1-4E52-AA9F-0FA9F554853C}" type="datetime1">
              <a:rPr kumimoji="1" lang="ja-JP" altLang="en-US" smtClean="0"/>
              <a:t>2022/4/24</a:t>
            </a:fld>
            <a:endParaRPr kumimoji="1" lang="ja-JP" altLang="en-US"/>
          </a:p>
        </p:txBody>
      </p:sp>
      <p:sp>
        <p:nvSpPr>
          <p:cNvPr id="4" name="フッター プレースホルダー 3">
            <a:extLst>
              <a:ext uri="{FF2B5EF4-FFF2-40B4-BE49-F238E27FC236}">
                <a16:creationId xmlns:a16="http://schemas.microsoft.com/office/drawing/2014/main" id="{59327941-6481-4CA0-B068-4241A088519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630950F-A65B-4182-9922-C25245BA867C}"/>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632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2442B0C-20F8-4886-B10F-B9C3CFE9FE64}"/>
              </a:ext>
            </a:extLst>
          </p:cNvPr>
          <p:cNvSpPr>
            <a:spLocks noGrp="1"/>
          </p:cNvSpPr>
          <p:nvPr>
            <p:ph type="dt" sz="half" idx="10"/>
          </p:nvPr>
        </p:nvSpPr>
        <p:spPr/>
        <p:txBody>
          <a:bodyPr/>
          <a:lstStyle/>
          <a:p>
            <a:fld id="{CA124309-EEC9-4DA0-9A8F-CE729E8EE5E2}" type="datetime1">
              <a:rPr kumimoji="1" lang="ja-JP" altLang="en-US" smtClean="0"/>
              <a:t>2022/4/24</a:t>
            </a:fld>
            <a:endParaRPr kumimoji="1" lang="ja-JP" altLang="en-US"/>
          </a:p>
        </p:txBody>
      </p:sp>
      <p:sp>
        <p:nvSpPr>
          <p:cNvPr id="3" name="フッター プレースホルダー 2">
            <a:extLst>
              <a:ext uri="{FF2B5EF4-FFF2-40B4-BE49-F238E27FC236}">
                <a16:creationId xmlns:a16="http://schemas.microsoft.com/office/drawing/2014/main" id="{39C1B832-DFD3-4CD0-A04C-DF478096AC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37E82B8-E808-4B48-B65B-A41A3358647F}"/>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299911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1962-1C06-4B8A-A66B-A13A73321763}"/>
              </a:ext>
            </a:extLst>
          </p:cNvPr>
          <p:cNvSpPr>
            <a:spLocks noGrp="1"/>
          </p:cNvSpPr>
          <p:nvPr>
            <p:ph type="title"/>
          </p:nvPr>
        </p:nvSpPr>
        <p:spPr>
          <a:xfrm>
            <a:off x="892713" y="492019"/>
            <a:ext cx="4180050" cy="1722067"/>
          </a:xfrm>
        </p:spPr>
        <p:txBody>
          <a:bodyPr anchor="b"/>
          <a:lstStyle>
            <a:lvl1pPr>
              <a:defRPr sz="3402"/>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669837-BD4D-479D-B58B-7029DC5B3B58}"/>
              </a:ext>
            </a:extLst>
          </p:cNvPr>
          <p:cNvSpPr>
            <a:spLocks noGrp="1"/>
          </p:cNvSpPr>
          <p:nvPr>
            <p:ph idx="1"/>
          </p:nvPr>
        </p:nvSpPr>
        <p:spPr>
          <a:xfrm>
            <a:off x="5509837" y="1062625"/>
            <a:ext cx="6561177" cy="5244788"/>
          </a:xfrm>
        </p:spPr>
        <p:txBody>
          <a:bodyPr/>
          <a:lstStyle>
            <a:lvl1pPr>
              <a:defRPr sz="3402"/>
            </a:lvl1pPr>
            <a:lvl2pPr>
              <a:defRPr sz="2976"/>
            </a:lvl2pPr>
            <a:lvl3pPr>
              <a:defRPr sz="2551"/>
            </a:lvl3pPr>
            <a:lvl4pPr>
              <a:defRPr sz="2126"/>
            </a:lvl4pPr>
            <a:lvl5pPr>
              <a:defRPr sz="2126"/>
            </a:lvl5pPr>
            <a:lvl6pPr>
              <a:defRPr sz="2126"/>
            </a:lvl6pPr>
            <a:lvl7pPr>
              <a:defRPr sz="2126"/>
            </a:lvl7pPr>
            <a:lvl8pPr>
              <a:defRPr sz="2126"/>
            </a:lvl8pPr>
            <a:lvl9pPr>
              <a:defRPr sz="212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6453400-FAA5-4F96-900B-85EF01B87D4A}"/>
              </a:ext>
            </a:extLst>
          </p:cNvPr>
          <p:cNvSpPr>
            <a:spLocks noGrp="1"/>
          </p:cNvSpPr>
          <p:nvPr>
            <p:ph type="body" sz="half" idx="2"/>
          </p:nvPr>
        </p:nvSpPr>
        <p:spPr>
          <a:xfrm>
            <a:off x="892713" y="2214086"/>
            <a:ext cx="4180050" cy="4101869"/>
          </a:xfrm>
        </p:spPr>
        <p:txBody>
          <a:bodyPr/>
          <a:lstStyle>
            <a:lvl1pPr marL="0" indent="0">
              <a:buNone/>
              <a:defRPr sz="1701"/>
            </a:lvl1pPr>
            <a:lvl2pPr marL="486004" indent="0">
              <a:buNone/>
              <a:defRPr sz="1488"/>
            </a:lvl2pPr>
            <a:lvl3pPr marL="972007" indent="0">
              <a:buNone/>
              <a:defRPr sz="1276"/>
            </a:lvl3pPr>
            <a:lvl4pPr marL="1458011" indent="0">
              <a:buNone/>
              <a:defRPr sz="1063"/>
            </a:lvl4pPr>
            <a:lvl5pPr marL="1944014" indent="0">
              <a:buNone/>
              <a:defRPr sz="1063"/>
            </a:lvl5pPr>
            <a:lvl6pPr marL="2430018" indent="0">
              <a:buNone/>
              <a:defRPr sz="1063"/>
            </a:lvl6pPr>
            <a:lvl7pPr marL="2916022" indent="0">
              <a:buNone/>
              <a:defRPr sz="1063"/>
            </a:lvl7pPr>
            <a:lvl8pPr marL="3402025" indent="0">
              <a:buNone/>
              <a:defRPr sz="1063"/>
            </a:lvl8pPr>
            <a:lvl9pPr marL="3888029" indent="0">
              <a:buNone/>
              <a:defRPr sz="106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C75DA5E-F061-4C3A-AA4A-C335FC4398A7}"/>
              </a:ext>
            </a:extLst>
          </p:cNvPr>
          <p:cNvSpPr>
            <a:spLocks noGrp="1"/>
          </p:cNvSpPr>
          <p:nvPr>
            <p:ph type="dt" sz="half" idx="10"/>
          </p:nvPr>
        </p:nvSpPr>
        <p:spPr/>
        <p:txBody>
          <a:bodyPr/>
          <a:lstStyle/>
          <a:p>
            <a:fld id="{CA650A6C-AC6D-4E8C-8E21-AD53C0B48969}" type="datetime1">
              <a:rPr kumimoji="1" lang="ja-JP" altLang="en-US" smtClean="0"/>
              <a:t>2022/4/24</a:t>
            </a:fld>
            <a:endParaRPr kumimoji="1" lang="ja-JP" altLang="en-US"/>
          </a:p>
        </p:txBody>
      </p:sp>
      <p:sp>
        <p:nvSpPr>
          <p:cNvPr id="6" name="フッター プレースホルダー 5">
            <a:extLst>
              <a:ext uri="{FF2B5EF4-FFF2-40B4-BE49-F238E27FC236}">
                <a16:creationId xmlns:a16="http://schemas.microsoft.com/office/drawing/2014/main" id="{AFEB4A84-593C-465C-BA3E-0DD3E79741A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2169BFB-6177-4378-AE4A-58864A8498C8}"/>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324006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B69CD4-E0C6-4A76-A6B3-289E4FB21DB4}"/>
              </a:ext>
            </a:extLst>
          </p:cNvPr>
          <p:cNvSpPr>
            <a:spLocks noGrp="1"/>
          </p:cNvSpPr>
          <p:nvPr>
            <p:ph type="title"/>
          </p:nvPr>
        </p:nvSpPr>
        <p:spPr>
          <a:xfrm>
            <a:off x="892713" y="492019"/>
            <a:ext cx="4180050" cy="1722067"/>
          </a:xfrm>
        </p:spPr>
        <p:txBody>
          <a:bodyPr anchor="b"/>
          <a:lstStyle>
            <a:lvl1pPr>
              <a:defRPr sz="3402"/>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36A2D0F-3D57-4607-8130-DCD1BF8ADEA8}"/>
              </a:ext>
            </a:extLst>
          </p:cNvPr>
          <p:cNvSpPr>
            <a:spLocks noGrp="1"/>
          </p:cNvSpPr>
          <p:nvPr>
            <p:ph type="pic" idx="1"/>
          </p:nvPr>
        </p:nvSpPr>
        <p:spPr>
          <a:xfrm>
            <a:off x="5509837" y="1062625"/>
            <a:ext cx="6561177" cy="5244788"/>
          </a:xfrm>
        </p:spPr>
        <p:txBody>
          <a:bodyPr/>
          <a:lstStyle>
            <a:lvl1pPr marL="0" indent="0">
              <a:buNone/>
              <a:defRPr sz="3402"/>
            </a:lvl1pPr>
            <a:lvl2pPr marL="486004" indent="0">
              <a:buNone/>
              <a:defRPr sz="2976"/>
            </a:lvl2pPr>
            <a:lvl3pPr marL="972007" indent="0">
              <a:buNone/>
              <a:defRPr sz="2551"/>
            </a:lvl3pPr>
            <a:lvl4pPr marL="1458011" indent="0">
              <a:buNone/>
              <a:defRPr sz="2126"/>
            </a:lvl4pPr>
            <a:lvl5pPr marL="1944014" indent="0">
              <a:buNone/>
              <a:defRPr sz="2126"/>
            </a:lvl5pPr>
            <a:lvl6pPr marL="2430018" indent="0">
              <a:buNone/>
              <a:defRPr sz="2126"/>
            </a:lvl6pPr>
            <a:lvl7pPr marL="2916022" indent="0">
              <a:buNone/>
              <a:defRPr sz="2126"/>
            </a:lvl7pPr>
            <a:lvl8pPr marL="3402025" indent="0">
              <a:buNone/>
              <a:defRPr sz="2126"/>
            </a:lvl8pPr>
            <a:lvl9pPr marL="3888029" indent="0">
              <a:buNone/>
              <a:defRPr sz="2126"/>
            </a:lvl9pPr>
          </a:lstStyle>
          <a:p>
            <a:endParaRPr kumimoji="1" lang="ja-JP" altLang="en-US"/>
          </a:p>
        </p:txBody>
      </p:sp>
      <p:sp>
        <p:nvSpPr>
          <p:cNvPr id="4" name="テキスト プレースホルダー 3">
            <a:extLst>
              <a:ext uri="{FF2B5EF4-FFF2-40B4-BE49-F238E27FC236}">
                <a16:creationId xmlns:a16="http://schemas.microsoft.com/office/drawing/2014/main" id="{90CD5AD8-C214-4CB0-B5AD-B19E410EC55C}"/>
              </a:ext>
            </a:extLst>
          </p:cNvPr>
          <p:cNvSpPr>
            <a:spLocks noGrp="1"/>
          </p:cNvSpPr>
          <p:nvPr>
            <p:ph type="body" sz="half" idx="2"/>
          </p:nvPr>
        </p:nvSpPr>
        <p:spPr>
          <a:xfrm>
            <a:off x="892713" y="2214086"/>
            <a:ext cx="4180050" cy="4101869"/>
          </a:xfrm>
        </p:spPr>
        <p:txBody>
          <a:bodyPr/>
          <a:lstStyle>
            <a:lvl1pPr marL="0" indent="0">
              <a:buNone/>
              <a:defRPr sz="1701"/>
            </a:lvl1pPr>
            <a:lvl2pPr marL="486004" indent="0">
              <a:buNone/>
              <a:defRPr sz="1488"/>
            </a:lvl2pPr>
            <a:lvl3pPr marL="972007" indent="0">
              <a:buNone/>
              <a:defRPr sz="1276"/>
            </a:lvl3pPr>
            <a:lvl4pPr marL="1458011" indent="0">
              <a:buNone/>
              <a:defRPr sz="1063"/>
            </a:lvl4pPr>
            <a:lvl5pPr marL="1944014" indent="0">
              <a:buNone/>
              <a:defRPr sz="1063"/>
            </a:lvl5pPr>
            <a:lvl6pPr marL="2430018" indent="0">
              <a:buNone/>
              <a:defRPr sz="1063"/>
            </a:lvl6pPr>
            <a:lvl7pPr marL="2916022" indent="0">
              <a:buNone/>
              <a:defRPr sz="1063"/>
            </a:lvl7pPr>
            <a:lvl8pPr marL="3402025" indent="0">
              <a:buNone/>
              <a:defRPr sz="1063"/>
            </a:lvl8pPr>
            <a:lvl9pPr marL="3888029" indent="0">
              <a:buNone/>
              <a:defRPr sz="106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803C5A-BE2A-453B-A6C7-904CD72E06A6}"/>
              </a:ext>
            </a:extLst>
          </p:cNvPr>
          <p:cNvSpPr>
            <a:spLocks noGrp="1"/>
          </p:cNvSpPr>
          <p:nvPr>
            <p:ph type="dt" sz="half" idx="10"/>
          </p:nvPr>
        </p:nvSpPr>
        <p:spPr/>
        <p:txBody>
          <a:bodyPr/>
          <a:lstStyle/>
          <a:p>
            <a:fld id="{9C9DEED8-8F2B-44AB-82E6-B55E794A7C45}" type="datetime1">
              <a:rPr kumimoji="1" lang="ja-JP" altLang="en-US" smtClean="0"/>
              <a:t>2022/4/24</a:t>
            </a:fld>
            <a:endParaRPr kumimoji="1" lang="ja-JP" altLang="en-US"/>
          </a:p>
        </p:txBody>
      </p:sp>
      <p:sp>
        <p:nvSpPr>
          <p:cNvPr id="6" name="フッター プレースホルダー 5">
            <a:extLst>
              <a:ext uri="{FF2B5EF4-FFF2-40B4-BE49-F238E27FC236}">
                <a16:creationId xmlns:a16="http://schemas.microsoft.com/office/drawing/2014/main" id="{3424C701-DE36-4948-8DC4-EC75360E6DC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5564F4B-5624-4DA6-82AF-0F5A1A82F319}"/>
              </a:ext>
            </a:extLst>
          </p:cNvPr>
          <p:cNvSpPr>
            <a:spLocks noGrp="1"/>
          </p:cNvSpPr>
          <p:nvPr>
            <p:ph type="sldNum" sz="quarter" idx="12"/>
          </p:nvPr>
        </p:nvSpPr>
        <p:spPr/>
        <p:txBody>
          <a:body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3919487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052F595-0560-47FD-AA75-97DDF9EC49AC}"/>
              </a:ext>
            </a:extLst>
          </p:cNvPr>
          <p:cNvSpPr>
            <a:spLocks noGrp="1"/>
          </p:cNvSpPr>
          <p:nvPr>
            <p:ph type="title"/>
          </p:nvPr>
        </p:nvSpPr>
        <p:spPr>
          <a:xfrm>
            <a:off x="891024" y="392932"/>
            <a:ext cx="11178302" cy="142651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FD0D5DB-70E4-48FE-8266-DE3C43998C11}"/>
              </a:ext>
            </a:extLst>
          </p:cNvPr>
          <p:cNvSpPr>
            <a:spLocks noGrp="1"/>
          </p:cNvSpPr>
          <p:nvPr>
            <p:ph type="body" idx="1"/>
          </p:nvPr>
        </p:nvSpPr>
        <p:spPr>
          <a:xfrm>
            <a:off x="891024" y="1964660"/>
            <a:ext cx="11178302" cy="468272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BAE82F-0FA8-4158-8AC3-7DE4D327C8F1}"/>
              </a:ext>
            </a:extLst>
          </p:cNvPr>
          <p:cNvSpPr>
            <a:spLocks noGrp="1"/>
          </p:cNvSpPr>
          <p:nvPr>
            <p:ph type="dt" sz="half" idx="2"/>
          </p:nvPr>
        </p:nvSpPr>
        <p:spPr>
          <a:xfrm>
            <a:off x="891024" y="6840434"/>
            <a:ext cx="2916079" cy="392932"/>
          </a:xfrm>
          <a:prstGeom prst="rect">
            <a:avLst/>
          </a:prstGeom>
        </p:spPr>
        <p:txBody>
          <a:bodyPr vert="horz" lIns="91440" tIns="45720" rIns="91440" bIns="45720" rtlCol="0" anchor="ctr"/>
          <a:lstStyle>
            <a:lvl1pPr algn="l">
              <a:defRPr sz="1276">
                <a:solidFill>
                  <a:schemeClr val="tx1">
                    <a:tint val="75000"/>
                  </a:schemeClr>
                </a:solidFill>
              </a:defRPr>
            </a:lvl1pPr>
          </a:lstStyle>
          <a:p>
            <a:fld id="{5EFB40B4-BDCF-4216-A4CF-514C3AE7D565}" type="datetime1">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B55B5E90-5483-4DE3-B02D-D101A9F42A33}"/>
              </a:ext>
            </a:extLst>
          </p:cNvPr>
          <p:cNvSpPr>
            <a:spLocks noGrp="1"/>
          </p:cNvSpPr>
          <p:nvPr>
            <p:ph type="ftr" sz="quarter" idx="3"/>
          </p:nvPr>
        </p:nvSpPr>
        <p:spPr>
          <a:xfrm>
            <a:off x="4293116" y="6840434"/>
            <a:ext cx="4374118" cy="392932"/>
          </a:xfrm>
          <a:prstGeom prst="rect">
            <a:avLst/>
          </a:prstGeom>
        </p:spPr>
        <p:txBody>
          <a:bodyPr vert="horz" lIns="91440" tIns="45720" rIns="91440" bIns="45720" rtlCol="0" anchor="ctr"/>
          <a:lstStyle>
            <a:lvl1pPr algn="ctr">
              <a:defRPr sz="1276">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07B6326-9E1A-412F-89FA-EAD465A3FA7B}"/>
              </a:ext>
            </a:extLst>
          </p:cNvPr>
          <p:cNvSpPr>
            <a:spLocks noGrp="1"/>
          </p:cNvSpPr>
          <p:nvPr>
            <p:ph type="sldNum" sz="quarter" idx="4"/>
          </p:nvPr>
        </p:nvSpPr>
        <p:spPr>
          <a:xfrm>
            <a:off x="9153247" y="6840434"/>
            <a:ext cx="2916079" cy="392932"/>
          </a:xfrm>
          <a:prstGeom prst="rect">
            <a:avLst/>
          </a:prstGeom>
        </p:spPr>
        <p:txBody>
          <a:bodyPr vert="horz" lIns="91440" tIns="45720" rIns="91440" bIns="45720" rtlCol="0" anchor="ctr"/>
          <a:lstStyle>
            <a:lvl1pPr algn="r">
              <a:defRPr sz="1276">
                <a:solidFill>
                  <a:schemeClr val="tx1">
                    <a:tint val="75000"/>
                  </a:schemeClr>
                </a:solidFill>
              </a:defRPr>
            </a:lvl1pPr>
          </a:lstStyle>
          <a:p>
            <a:fld id="{D7BE1723-B901-4717-BE98-13B9077EE256}" type="slidenum">
              <a:rPr kumimoji="1" lang="ja-JP" altLang="en-US" smtClean="0"/>
              <a:t>‹#›</a:t>
            </a:fld>
            <a:endParaRPr kumimoji="1" lang="ja-JP" altLang="en-US"/>
          </a:p>
        </p:txBody>
      </p:sp>
    </p:spTree>
    <p:extLst>
      <p:ext uri="{BB962C8B-B14F-4D97-AF65-F5344CB8AC3E}">
        <p14:creationId xmlns:p14="http://schemas.microsoft.com/office/powerpoint/2010/main" val="252232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72007" rtl="0" eaLnBrk="1" latinLnBrk="0" hangingPunct="1">
        <a:lnSpc>
          <a:spcPct val="90000"/>
        </a:lnSpc>
        <a:spcBef>
          <a:spcPct val="0"/>
        </a:spcBef>
        <a:buNone/>
        <a:defRPr kumimoji="1" sz="4677" kern="1200">
          <a:solidFill>
            <a:schemeClr val="tx1"/>
          </a:solidFill>
          <a:latin typeface="+mj-lt"/>
          <a:ea typeface="+mj-ea"/>
          <a:cs typeface="+mj-cs"/>
        </a:defRPr>
      </a:lvl1pPr>
    </p:titleStyle>
    <p:bodyStyle>
      <a:lvl1pPr marL="243002" indent="-243002" algn="l" defTabSz="972007" rtl="0" eaLnBrk="1" latinLnBrk="0" hangingPunct="1">
        <a:lnSpc>
          <a:spcPct val="90000"/>
        </a:lnSpc>
        <a:spcBef>
          <a:spcPts val="1063"/>
        </a:spcBef>
        <a:buFont typeface="Arial" panose="020B0604020202020204" pitchFamily="34" charset="0"/>
        <a:buChar char="•"/>
        <a:defRPr kumimoji="1" sz="2976" kern="1200">
          <a:solidFill>
            <a:schemeClr val="tx1"/>
          </a:solidFill>
          <a:latin typeface="+mn-lt"/>
          <a:ea typeface="+mn-ea"/>
          <a:cs typeface="+mn-cs"/>
        </a:defRPr>
      </a:lvl1pPr>
      <a:lvl2pPr marL="729005" indent="-243002" algn="l" defTabSz="972007" rtl="0" eaLnBrk="1" latinLnBrk="0" hangingPunct="1">
        <a:lnSpc>
          <a:spcPct val="90000"/>
        </a:lnSpc>
        <a:spcBef>
          <a:spcPts val="532"/>
        </a:spcBef>
        <a:buFont typeface="Arial" panose="020B0604020202020204" pitchFamily="34" charset="0"/>
        <a:buChar char="•"/>
        <a:defRPr kumimoji="1" sz="2551" kern="1200">
          <a:solidFill>
            <a:schemeClr val="tx1"/>
          </a:solidFill>
          <a:latin typeface="+mn-lt"/>
          <a:ea typeface="+mn-ea"/>
          <a:cs typeface="+mn-cs"/>
        </a:defRPr>
      </a:lvl2pPr>
      <a:lvl3pPr marL="1215009" indent="-243002" algn="l" defTabSz="972007" rtl="0" eaLnBrk="1" latinLnBrk="0" hangingPunct="1">
        <a:lnSpc>
          <a:spcPct val="90000"/>
        </a:lnSpc>
        <a:spcBef>
          <a:spcPts val="532"/>
        </a:spcBef>
        <a:buFont typeface="Arial" panose="020B0604020202020204" pitchFamily="34" charset="0"/>
        <a:buChar char="•"/>
        <a:defRPr kumimoji="1" sz="2126" kern="1200">
          <a:solidFill>
            <a:schemeClr val="tx1"/>
          </a:solidFill>
          <a:latin typeface="+mn-lt"/>
          <a:ea typeface="+mn-ea"/>
          <a:cs typeface="+mn-cs"/>
        </a:defRPr>
      </a:lvl3pPr>
      <a:lvl4pPr marL="1701013" indent="-243002" algn="l" defTabSz="972007" rtl="0" eaLnBrk="1" latinLnBrk="0" hangingPunct="1">
        <a:lnSpc>
          <a:spcPct val="90000"/>
        </a:lnSpc>
        <a:spcBef>
          <a:spcPts val="532"/>
        </a:spcBef>
        <a:buFont typeface="Arial" panose="020B0604020202020204" pitchFamily="34" charset="0"/>
        <a:buChar char="•"/>
        <a:defRPr kumimoji="1" sz="1913" kern="1200">
          <a:solidFill>
            <a:schemeClr val="tx1"/>
          </a:solidFill>
          <a:latin typeface="+mn-lt"/>
          <a:ea typeface="+mn-ea"/>
          <a:cs typeface="+mn-cs"/>
        </a:defRPr>
      </a:lvl4pPr>
      <a:lvl5pPr marL="2187016" indent="-243002" algn="l" defTabSz="972007" rtl="0" eaLnBrk="1" latinLnBrk="0" hangingPunct="1">
        <a:lnSpc>
          <a:spcPct val="90000"/>
        </a:lnSpc>
        <a:spcBef>
          <a:spcPts val="532"/>
        </a:spcBef>
        <a:buFont typeface="Arial" panose="020B0604020202020204" pitchFamily="34" charset="0"/>
        <a:buChar char="•"/>
        <a:defRPr kumimoji="1" sz="1913" kern="1200">
          <a:solidFill>
            <a:schemeClr val="tx1"/>
          </a:solidFill>
          <a:latin typeface="+mn-lt"/>
          <a:ea typeface="+mn-ea"/>
          <a:cs typeface="+mn-cs"/>
        </a:defRPr>
      </a:lvl5pPr>
      <a:lvl6pPr marL="2673020" indent="-243002" algn="l" defTabSz="972007" rtl="0" eaLnBrk="1" latinLnBrk="0" hangingPunct="1">
        <a:lnSpc>
          <a:spcPct val="90000"/>
        </a:lnSpc>
        <a:spcBef>
          <a:spcPts val="532"/>
        </a:spcBef>
        <a:buFont typeface="Arial" panose="020B0604020202020204" pitchFamily="34" charset="0"/>
        <a:buChar char="•"/>
        <a:defRPr kumimoji="1" sz="1913" kern="1200">
          <a:solidFill>
            <a:schemeClr val="tx1"/>
          </a:solidFill>
          <a:latin typeface="+mn-lt"/>
          <a:ea typeface="+mn-ea"/>
          <a:cs typeface="+mn-cs"/>
        </a:defRPr>
      </a:lvl6pPr>
      <a:lvl7pPr marL="3159023" indent="-243002" algn="l" defTabSz="972007" rtl="0" eaLnBrk="1" latinLnBrk="0" hangingPunct="1">
        <a:lnSpc>
          <a:spcPct val="90000"/>
        </a:lnSpc>
        <a:spcBef>
          <a:spcPts val="532"/>
        </a:spcBef>
        <a:buFont typeface="Arial" panose="020B0604020202020204" pitchFamily="34" charset="0"/>
        <a:buChar char="•"/>
        <a:defRPr kumimoji="1" sz="1913" kern="1200">
          <a:solidFill>
            <a:schemeClr val="tx1"/>
          </a:solidFill>
          <a:latin typeface="+mn-lt"/>
          <a:ea typeface="+mn-ea"/>
          <a:cs typeface="+mn-cs"/>
        </a:defRPr>
      </a:lvl7pPr>
      <a:lvl8pPr marL="3645027" indent="-243002" algn="l" defTabSz="972007" rtl="0" eaLnBrk="1" latinLnBrk="0" hangingPunct="1">
        <a:lnSpc>
          <a:spcPct val="90000"/>
        </a:lnSpc>
        <a:spcBef>
          <a:spcPts val="532"/>
        </a:spcBef>
        <a:buFont typeface="Arial" panose="020B0604020202020204" pitchFamily="34" charset="0"/>
        <a:buChar char="•"/>
        <a:defRPr kumimoji="1" sz="1913" kern="1200">
          <a:solidFill>
            <a:schemeClr val="tx1"/>
          </a:solidFill>
          <a:latin typeface="+mn-lt"/>
          <a:ea typeface="+mn-ea"/>
          <a:cs typeface="+mn-cs"/>
        </a:defRPr>
      </a:lvl8pPr>
      <a:lvl9pPr marL="4131031" indent="-243002" algn="l" defTabSz="972007" rtl="0" eaLnBrk="1" latinLnBrk="0" hangingPunct="1">
        <a:lnSpc>
          <a:spcPct val="90000"/>
        </a:lnSpc>
        <a:spcBef>
          <a:spcPts val="532"/>
        </a:spcBef>
        <a:buFont typeface="Arial" panose="020B0604020202020204" pitchFamily="34" charset="0"/>
        <a:buChar char="•"/>
        <a:defRPr kumimoji="1" sz="1913" kern="1200">
          <a:solidFill>
            <a:schemeClr val="tx1"/>
          </a:solidFill>
          <a:latin typeface="+mn-lt"/>
          <a:ea typeface="+mn-ea"/>
          <a:cs typeface="+mn-cs"/>
        </a:defRPr>
      </a:lvl9pPr>
    </p:bodyStyle>
    <p:otherStyle>
      <a:defPPr>
        <a:defRPr lang="ja-JP"/>
      </a:defPPr>
      <a:lvl1pPr marL="0" algn="l" defTabSz="972007" rtl="0" eaLnBrk="1" latinLnBrk="0" hangingPunct="1">
        <a:defRPr kumimoji="1" sz="1913" kern="1200">
          <a:solidFill>
            <a:schemeClr val="tx1"/>
          </a:solidFill>
          <a:latin typeface="+mn-lt"/>
          <a:ea typeface="+mn-ea"/>
          <a:cs typeface="+mn-cs"/>
        </a:defRPr>
      </a:lvl1pPr>
      <a:lvl2pPr marL="486004" algn="l" defTabSz="972007" rtl="0" eaLnBrk="1" latinLnBrk="0" hangingPunct="1">
        <a:defRPr kumimoji="1" sz="1913" kern="1200">
          <a:solidFill>
            <a:schemeClr val="tx1"/>
          </a:solidFill>
          <a:latin typeface="+mn-lt"/>
          <a:ea typeface="+mn-ea"/>
          <a:cs typeface="+mn-cs"/>
        </a:defRPr>
      </a:lvl2pPr>
      <a:lvl3pPr marL="972007" algn="l" defTabSz="972007" rtl="0" eaLnBrk="1" latinLnBrk="0" hangingPunct="1">
        <a:defRPr kumimoji="1" sz="1913" kern="1200">
          <a:solidFill>
            <a:schemeClr val="tx1"/>
          </a:solidFill>
          <a:latin typeface="+mn-lt"/>
          <a:ea typeface="+mn-ea"/>
          <a:cs typeface="+mn-cs"/>
        </a:defRPr>
      </a:lvl3pPr>
      <a:lvl4pPr marL="1458011" algn="l" defTabSz="972007" rtl="0" eaLnBrk="1" latinLnBrk="0" hangingPunct="1">
        <a:defRPr kumimoji="1" sz="1913" kern="1200">
          <a:solidFill>
            <a:schemeClr val="tx1"/>
          </a:solidFill>
          <a:latin typeface="+mn-lt"/>
          <a:ea typeface="+mn-ea"/>
          <a:cs typeface="+mn-cs"/>
        </a:defRPr>
      </a:lvl4pPr>
      <a:lvl5pPr marL="1944014" algn="l" defTabSz="972007" rtl="0" eaLnBrk="1" latinLnBrk="0" hangingPunct="1">
        <a:defRPr kumimoji="1" sz="1913" kern="1200">
          <a:solidFill>
            <a:schemeClr val="tx1"/>
          </a:solidFill>
          <a:latin typeface="+mn-lt"/>
          <a:ea typeface="+mn-ea"/>
          <a:cs typeface="+mn-cs"/>
        </a:defRPr>
      </a:lvl5pPr>
      <a:lvl6pPr marL="2430018" algn="l" defTabSz="972007" rtl="0" eaLnBrk="1" latinLnBrk="0" hangingPunct="1">
        <a:defRPr kumimoji="1" sz="1913" kern="1200">
          <a:solidFill>
            <a:schemeClr val="tx1"/>
          </a:solidFill>
          <a:latin typeface="+mn-lt"/>
          <a:ea typeface="+mn-ea"/>
          <a:cs typeface="+mn-cs"/>
        </a:defRPr>
      </a:lvl6pPr>
      <a:lvl7pPr marL="2916022" algn="l" defTabSz="972007" rtl="0" eaLnBrk="1" latinLnBrk="0" hangingPunct="1">
        <a:defRPr kumimoji="1" sz="1913" kern="1200">
          <a:solidFill>
            <a:schemeClr val="tx1"/>
          </a:solidFill>
          <a:latin typeface="+mn-lt"/>
          <a:ea typeface="+mn-ea"/>
          <a:cs typeface="+mn-cs"/>
        </a:defRPr>
      </a:lvl7pPr>
      <a:lvl8pPr marL="3402025" algn="l" defTabSz="972007" rtl="0" eaLnBrk="1" latinLnBrk="0" hangingPunct="1">
        <a:defRPr kumimoji="1" sz="1913" kern="1200">
          <a:solidFill>
            <a:schemeClr val="tx1"/>
          </a:solidFill>
          <a:latin typeface="+mn-lt"/>
          <a:ea typeface="+mn-ea"/>
          <a:cs typeface="+mn-cs"/>
        </a:defRPr>
      </a:lvl8pPr>
      <a:lvl9pPr marL="3888029" algn="l" defTabSz="972007" rtl="0" eaLnBrk="1" latinLnBrk="0" hangingPunct="1">
        <a:defRPr kumimoji="1" sz="19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82997E21-7DF2-4C2D-9E10-9A19EF2A116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168"/>
                    </a14:imgEffect>
                    <a14:imgEffect>
                      <a14:saturation sat="81000"/>
                    </a14:imgEffect>
                  </a14:imgLayer>
                </a14:imgProps>
              </a:ext>
              <a:ext uri="{28A0092B-C50C-407E-A947-70E740481C1C}">
                <a14:useLocalDpi xmlns:a14="http://schemas.microsoft.com/office/drawing/2010/main" val="0"/>
              </a:ext>
            </a:extLst>
          </a:blip>
          <a:srcRect t="-723" b="723"/>
          <a:stretch/>
        </p:blipFill>
        <p:spPr>
          <a:xfrm>
            <a:off x="0" y="-396000"/>
            <a:ext cx="12960350" cy="7756208"/>
          </a:xfrm>
          <a:prstGeom prst="rect">
            <a:avLst/>
          </a:prstGeom>
        </p:spPr>
      </p:pic>
      <p:sp>
        <p:nvSpPr>
          <p:cNvPr id="2" name="タイトル 1">
            <a:extLst>
              <a:ext uri="{FF2B5EF4-FFF2-40B4-BE49-F238E27FC236}">
                <a16:creationId xmlns:a16="http://schemas.microsoft.com/office/drawing/2014/main" id="{D4851E4F-8F30-471A-A9DE-3D6AA591D5CA}"/>
              </a:ext>
            </a:extLst>
          </p:cNvPr>
          <p:cNvSpPr>
            <a:spLocks noGrp="1"/>
          </p:cNvSpPr>
          <p:nvPr>
            <p:ph type="ctrTitle"/>
          </p:nvPr>
        </p:nvSpPr>
        <p:spPr>
          <a:xfrm>
            <a:off x="1620043" y="424225"/>
            <a:ext cx="9720263" cy="666023"/>
          </a:xfrm>
        </p:spPr>
        <p:txBody>
          <a:bodyPr>
            <a:normAutofit/>
          </a:bodyPr>
          <a:lstStyle/>
          <a:p>
            <a:r>
              <a:rPr kumimoji="1" lang="ja-JP" altLang="en-US" sz="4000" b="1" dirty="0">
                <a:solidFill>
                  <a:srgbClr val="00B0F0"/>
                </a:solidFill>
                <a:effectLst>
                  <a:outerShdw blurRad="38100" dist="38100" dir="2700000" algn="tl">
                    <a:srgbClr val="000000">
                      <a:alpha val="43137"/>
                    </a:srgbClr>
                  </a:outerShdw>
                </a:effectLst>
                <a:latin typeface="AR P丸ゴシック体M04" panose="020F0600000000000000" pitchFamily="50" charset="-128"/>
                <a:ea typeface="AR P丸ゴシック体M04" panose="020F0600000000000000" pitchFamily="50" charset="-128"/>
              </a:rPr>
              <a:t>第１回　清風会</a:t>
            </a:r>
          </a:p>
        </p:txBody>
      </p:sp>
      <p:sp>
        <p:nvSpPr>
          <p:cNvPr id="3" name="字幕 2">
            <a:extLst>
              <a:ext uri="{FF2B5EF4-FFF2-40B4-BE49-F238E27FC236}">
                <a16:creationId xmlns:a16="http://schemas.microsoft.com/office/drawing/2014/main" id="{0F7AEC84-D928-45CA-B67F-7D02F4094F40}"/>
              </a:ext>
            </a:extLst>
          </p:cNvPr>
          <p:cNvSpPr>
            <a:spLocks noGrp="1"/>
          </p:cNvSpPr>
          <p:nvPr>
            <p:ph type="subTitle" idx="1"/>
          </p:nvPr>
        </p:nvSpPr>
        <p:spPr>
          <a:xfrm>
            <a:off x="1662429" y="6105647"/>
            <a:ext cx="11070433" cy="1127719"/>
          </a:xfrm>
          <a:effectLst>
            <a:glow rad="127000">
              <a:schemeClr val="accent1">
                <a:alpha val="0"/>
              </a:schemeClr>
            </a:glow>
          </a:effectLst>
        </p:spPr>
        <p:txBody>
          <a:bodyPr>
            <a:normAutofit/>
          </a:bodyPr>
          <a:lstStyle/>
          <a:p>
            <a:r>
              <a:rPr lang="ja-JP" altLang="en-US" sz="3200" b="1" dirty="0">
                <a:latin typeface="BIZ UDPゴシック" panose="020B0400000000000000" pitchFamily="50" charset="-128"/>
                <a:ea typeface="BIZ UDPゴシック" panose="020B0400000000000000" pitchFamily="50" charset="-128"/>
              </a:rPr>
              <a:t>　　　　　　　　　　　　　　　　　</a:t>
            </a:r>
            <a:r>
              <a:rPr kumimoji="1" lang="ja-JP" altLang="en-US" sz="3200" b="1" dirty="0">
                <a:solidFill>
                  <a:srgbClr val="00B0F0"/>
                </a:solidFill>
                <a:latin typeface="BIZ UDPゴシック" panose="020B0400000000000000" pitchFamily="50" charset="-128"/>
                <a:ea typeface="BIZ UDPゴシック" panose="020B0400000000000000" pitchFamily="50" charset="-128"/>
              </a:rPr>
              <a:t>２０２２年４月２４日（日）　１４：３０～</a:t>
            </a:r>
            <a:endParaRPr kumimoji="1" lang="en-US" altLang="ja-JP" sz="3200" b="1" dirty="0">
              <a:solidFill>
                <a:srgbClr val="00B0F0"/>
              </a:solidFill>
              <a:latin typeface="BIZ UDPゴシック" panose="020B0400000000000000" pitchFamily="50" charset="-128"/>
              <a:ea typeface="BIZ UDPゴシック" panose="020B0400000000000000" pitchFamily="50" charset="-128"/>
            </a:endParaRPr>
          </a:p>
          <a:p>
            <a:pPr algn="r"/>
            <a:r>
              <a:rPr lang="ja-JP" altLang="en-US" sz="3200" b="1" dirty="0">
                <a:solidFill>
                  <a:srgbClr val="00B0F0"/>
                </a:solidFill>
                <a:latin typeface="BIZ UDPゴシック" panose="020B0400000000000000" pitchFamily="50" charset="-128"/>
                <a:ea typeface="BIZ UDPゴシック" panose="020B0400000000000000" pitchFamily="50" charset="-128"/>
              </a:rPr>
              <a:t>唐津市議会・清風会</a:t>
            </a:r>
            <a:endParaRPr kumimoji="1" lang="ja-JP" altLang="en-US" sz="3200" b="1" dirty="0">
              <a:solidFill>
                <a:srgbClr val="00B0F0"/>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63EBA442-36FB-4C7A-8084-CFECE306C9BE}"/>
              </a:ext>
            </a:extLst>
          </p:cNvPr>
          <p:cNvSpPr txBox="1"/>
          <p:nvPr/>
        </p:nvSpPr>
        <p:spPr>
          <a:xfrm>
            <a:off x="1028944" y="1165609"/>
            <a:ext cx="10902462" cy="769441"/>
          </a:xfrm>
          <a:prstGeom prst="rect">
            <a:avLst/>
          </a:prstGeom>
          <a:noFill/>
        </p:spPr>
        <p:txBody>
          <a:bodyPr wrap="square" rtlCol="0">
            <a:spAutoFit/>
          </a:bodyPr>
          <a:lstStyle/>
          <a:p>
            <a:pPr algn="ctr"/>
            <a:r>
              <a:rPr kumimoji="1" lang="ja-JP" altLang="en-US" sz="4400" b="1" dirty="0">
                <a:solidFill>
                  <a:srgbClr val="00B0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「清風会としゃべり場」（議会活動報告会）</a:t>
            </a:r>
          </a:p>
        </p:txBody>
      </p:sp>
    </p:spTree>
    <p:extLst>
      <p:ext uri="{BB962C8B-B14F-4D97-AF65-F5344CB8AC3E}">
        <p14:creationId xmlns:p14="http://schemas.microsoft.com/office/powerpoint/2010/main" val="70231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494406"/>
            <a:ext cx="11595796" cy="641058"/>
          </a:xfrm>
        </p:spPr>
        <p:txBody>
          <a:bodyPr>
            <a:normAutofit fontScale="90000"/>
          </a:bodyPr>
          <a:lstStyle/>
          <a:p>
            <a:r>
              <a:rPr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②</a:t>
            </a:r>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令和４年度（</a:t>
            </a:r>
            <a:r>
              <a:rPr kumimoji="1" lang="en-US" altLang="ja-JP"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2022</a:t>
            </a:r>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年）予算の特徴</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09265" y="1384773"/>
            <a:ext cx="11826908" cy="707886"/>
          </a:xfrm>
          <a:solidFill>
            <a:schemeClr val="accent3">
              <a:lumMod val="40000"/>
              <a:lumOff val="60000"/>
            </a:schemeClr>
          </a:solidFill>
        </p:spPr>
        <p:txBody>
          <a:bodyPr>
            <a:normAutofit/>
          </a:bodyPr>
          <a:lstStyle/>
          <a:p>
            <a:pPr>
              <a:lnSpc>
                <a:spcPct val="100000"/>
              </a:lnSpc>
            </a:pPr>
            <a:r>
              <a:rPr kumimoji="1" lang="ja-JP" altLang="en-US" sz="3600" b="1" dirty="0">
                <a:solidFill>
                  <a:srgbClr val="FF0000"/>
                </a:solidFill>
                <a:latin typeface="BIZ UDPゴシック" panose="020B0400000000000000" pitchFamily="50" charset="-128"/>
                <a:ea typeface="BIZ UDPゴシック" panose="020B0400000000000000" pitchFamily="50" charset="-128"/>
              </a:rPr>
              <a:t>「進化する唐津」の本格的な始動</a:t>
            </a:r>
          </a:p>
        </p:txBody>
      </p:sp>
      <p:cxnSp>
        <p:nvCxnSpPr>
          <p:cNvPr id="5" name="直線コネクタ 4">
            <a:extLst>
              <a:ext uri="{FF2B5EF4-FFF2-40B4-BE49-F238E27FC236}">
                <a16:creationId xmlns:a16="http://schemas.microsoft.com/office/drawing/2014/main" id="{D6BA328A-7A75-4985-9ACE-AA885810B920}"/>
              </a:ext>
            </a:extLst>
          </p:cNvPr>
          <p:cNvCxnSpPr>
            <a:cxnSpLocks/>
          </p:cNvCxnSpPr>
          <p:nvPr/>
        </p:nvCxnSpPr>
        <p:spPr>
          <a:xfrm>
            <a:off x="566721" y="1265646"/>
            <a:ext cx="1193342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「あなた」と一歩、唐津を前に進める</a:t>
            </a:r>
            <a:endParaRPr kumimoji="1" lang="en-US" altLang="ja-JP" sz="16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唐津市議会　清風会</a:t>
            </a: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BE1723-B901-4717-BE98-13B9077EE256}" type="slidenum">
              <a:rPr kumimoji="1" lang="ja-JP" altLang="en-US" sz="3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1004835" y="1375273"/>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ポイント</a:t>
            </a:r>
          </a:p>
        </p:txBody>
      </p:sp>
      <p:sp>
        <p:nvSpPr>
          <p:cNvPr id="4" name="テキスト ボックス 3">
            <a:extLst>
              <a:ext uri="{FF2B5EF4-FFF2-40B4-BE49-F238E27FC236}">
                <a16:creationId xmlns:a16="http://schemas.microsoft.com/office/drawing/2014/main" id="{62D97AAB-A986-4C3C-94D6-0EABC2D72119}"/>
              </a:ext>
            </a:extLst>
          </p:cNvPr>
          <p:cNvSpPr txBox="1"/>
          <p:nvPr/>
        </p:nvSpPr>
        <p:spPr>
          <a:xfrm>
            <a:off x="385299" y="2206137"/>
            <a:ext cx="1217167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・からつ力をさらに伸ばし、市民が実感できる変化を起こしていく</a:t>
            </a: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・特に、交流人口・関係人口・定住人口を増加させる情報発信を強化</a:t>
            </a: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・情報化基盤光ケーブルの整備を踏まえ、</a:t>
            </a:r>
            <a:r>
              <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元年として、市民サー　　</a:t>
            </a: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ビス、産業界市内部事務にデジタル技術による変革をもたらすため </a:t>
            </a: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の取組を推進</a:t>
            </a:r>
          </a:p>
        </p:txBody>
      </p:sp>
      <p:cxnSp>
        <p:nvCxnSpPr>
          <p:cNvPr id="9" name="直線コネクタ 8">
            <a:extLst>
              <a:ext uri="{FF2B5EF4-FFF2-40B4-BE49-F238E27FC236}">
                <a16:creationId xmlns:a16="http://schemas.microsoft.com/office/drawing/2014/main" id="{01F31C13-DA87-47FD-9AAB-9B7840C45F97}"/>
              </a:ext>
            </a:extLst>
          </p:cNvPr>
          <p:cNvCxnSpPr/>
          <p:nvPr/>
        </p:nvCxnSpPr>
        <p:spPr>
          <a:xfrm>
            <a:off x="609265" y="5816687"/>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1B86864-B1F7-4D49-A155-5122294305AD}"/>
              </a:ext>
            </a:extLst>
          </p:cNvPr>
          <p:cNvSpPr txBox="1"/>
          <p:nvPr/>
        </p:nvSpPr>
        <p:spPr>
          <a:xfrm>
            <a:off x="609265" y="5907842"/>
            <a:ext cx="10238700" cy="523220"/>
          </a:xfrm>
          <a:prstGeom prst="rect">
            <a:avLst/>
          </a:prstGeom>
          <a:noFill/>
        </p:spPr>
        <p:txBody>
          <a:bodyPr wrap="none" rtlCol="0">
            <a:spAutoFit/>
          </a:bodyPr>
          <a:lstStyle/>
          <a:p>
            <a:r>
              <a:rPr kumimoji="1" lang="ja-JP" altLang="en-US" sz="2800" b="1" dirty="0"/>
              <a:t>近年激甚化する災害へ迅速に対応するため、災害復旧費を増額</a:t>
            </a:r>
          </a:p>
        </p:txBody>
      </p:sp>
    </p:spTree>
    <p:extLst>
      <p:ext uri="{BB962C8B-B14F-4D97-AF65-F5344CB8AC3E}">
        <p14:creationId xmlns:p14="http://schemas.microsoft.com/office/powerpoint/2010/main" val="2686196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195798"/>
            <a:ext cx="11595796" cy="636779"/>
          </a:xfrm>
        </p:spPr>
        <p:txBody>
          <a:bodyPr>
            <a:normAutofit/>
          </a:bodyPr>
          <a:lstStyle/>
          <a:p>
            <a:r>
              <a:rPr kumimoji="1" lang="ja-JP" altLang="en-US" sz="3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③　歳入予算の概要</a:t>
            </a: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832577"/>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11</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8" name="グラフ 7">
            <a:extLst>
              <a:ext uri="{FF2B5EF4-FFF2-40B4-BE49-F238E27FC236}">
                <a16:creationId xmlns:a16="http://schemas.microsoft.com/office/drawing/2014/main" id="{A3B55EDF-9478-4868-9B99-00E4822A9F0E}"/>
              </a:ext>
            </a:extLst>
          </p:cNvPr>
          <p:cNvGraphicFramePr>
            <a:graphicFrameLocks/>
          </p:cNvGraphicFramePr>
          <p:nvPr>
            <p:extLst>
              <p:ext uri="{D42A27DB-BD31-4B8C-83A1-F6EECF244321}">
                <p14:modId xmlns:p14="http://schemas.microsoft.com/office/powerpoint/2010/main" val="3160363666"/>
              </p:ext>
            </p:extLst>
          </p:nvPr>
        </p:nvGraphicFramePr>
        <p:xfrm>
          <a:off x="791064" y="1069592"/>
          <a:ext cx="5680075" cy="52411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a:extLst>
              <a:ext uri="{FF2B5EF4-FFF2-40B4-BE49-F238E27FC236}">
                <a16:creationId xmlns:a16="http://schemas.microsoft.com/office/drawing/2014/main" id="{B4EF5CC5-7EF0-4D67-9AA9-4A1284AA4E94}"/>
              </a:ext>
            </a:extLst>
          </p:cNvPr>
          <p:cNvGraphicFramePr>
            <a:graphicFrameLocks/>
          </p:cNvGraphicFramePr>
          <p:nvPr>
            <p:extLst>
              <p:ext uri="{D42A27DB-BD31-4B8C-83A1-F6EECF244321}">
                <p14:modId xmlns:p14="http://schemas.microsoft.com/office/powerpoint/2010/main" val="2546683468"/>
              </p:ext>
            </p:extLst>
          </p:nvPr>
        </p:nvGraphicFramePr>
        <p:xfrm>
          <a:off x="876441" y="2054384"/>
          <a:ext cx="5594698" cy="4173696"/>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B72CD685-38B1-48C1-98F5-3BD77E024A9C}"/>
              </a:ext>
            </a:extLst>
          </p:cNvPr>
          <p:cNvSpPr txBox="1"/>
          <p:nvPr/>
        </p:nvSpPr>
        <p:spPr>
          <a:xfrm>
            <a:off x="4003040" y="1716745"/>
            <a:ext cx="824265" cy="646331"/>
          </a:xfrm>
          <a:prstGeom prst="rect">
            <a:avLst/>
          </a:prstGeom>
          <a:noFill/>
        </p:spPr>
        <p:txBody>
          <a:bodyPr wrap="none" rtlCol="0">
            <a:spAutoFit/>
          </a:bodyPr>
          <a:lstStyle/>
          <a:p>
            <a:r>
              <a:rPr kumimoji="1" lang="ja-JP" altLang="en-US" b="1" dirty="0"/>
              <a:t>市税</a:t>
            </a:r>
            <a:endParaRPr kumimoji="1" lang="en-US" altLang="ja-JP" b="1" dirty="0"/>
          </a:p>
          <a:p>
            <a:r>
              <a:rPr lang="en-US" altLang="ja-JP" sz="1600" b="1" dirty="0"/>
              <a:t>17.5</a:t>
            </a:r>
            <a:r>
              <a:rPr lang="ja-JP" altLang="en-US" b="1" dirty="0"/>
              <a:t>％</a:t>
            </a:r>
            <a:endParaRPr lang="en-US" altLang="ja-JP" b="1" dirty="0"/>
          </a:p>
        </p:txBody>
      </p:sp>
      <p:sp>
        <p:nvSpPr>
          <p:cNvPr id="11" name="テキスト ボックス 10">
            <a:extLst>
              <a:ext uri="{FF2B5EF4-FFF2-40B4-BE49-F238E27FC236}">
                <a16:creationId xmlns:a16="http://schemas.microsoft.com/office/drawing/2014/main" id="{A7368F27-40E8-45B1-B2E6-8302FAED2C55}"/>
              </a:ext>
            </a:extLst>
          </p:cNvPr>
          <p:cNvSpPr txBox="1"/>
          <p:nvPr/>
        </p:nvSpPr>
        <p:spPr>
          <a:xfrm>
            <a:off x="3449042" y="2656477"/>
            <a:ext cx="1107996" cy="646331"/>
          </a:xfrm>
          <a:prstGeom prst="rect">
            <a:avLst/>
          </a:prstGeom>
          <a:noFill/>
        </p:spPr>
        <p:txBody>
          <a:bodyPr wrap="none" rtlCol="0">
            <a:spAutoFit/>
          </a:bodyPr>
          <a:lstStyle/>
          <a:p>
            <a:r>
              <a:rPr kumimoji="1" lang="ja-JP" altLang="en-US" b="1" dirty="0">
                <a:solidFill>
                  <a:srgbClr val="002060"/>
                </a:solidFill>
              </a:rPr>
              <a:t>自主財源</a:t>
            </a:r>
            <a:endParaRPr kumimoji="1" lang="en-US" altLang="ja-JP" b="1" dirty="0">
              <a:solidFill>
                <a:srgbClr val="002060"/>
              </a:solidFill>
            </a:endParaRPr>
          </a:p>
          <a:p>
            <a:r>
              <a:rPr lang="en-US" altLang="ja-JP" b="1" dirty="0">
                <a:solidFill>
                  <a:srgbClr val="002060"/>
                </a:solidFill>
              </a:rPr>
              <a:t>34.7</a:t>
            </a:r>
            <a:r>
              <a:rPr lang="ja-JP" altLang="en-US" b="1" dirty="0">
                <a:solidFill>
                  <a:srgbClr val="002060"/>
                </a:solidFill>
              </a:rPr>
              <a:t>％</a:t>
            </a:r>
            <a:endParaRPr lang="en-US" altLang="ja-JP" b="1" dirty="0">
              <a:solidFill>
                <a:srgbClr val="002060"/>
              </a:solidFill>
            </a:endParaRPr>
          </a:p>
        </p:txBody>
      </p:sp>
      <p:sp>
        <p:nvSpPr>
          <p:cNvPr id="12" name="テキスト ボックス 11">
            <a:extLst>
              <a:ext uri="{FF2B5EF4-FFF2-40B4-BE49-F238E27FC236}">
                <a16:creationId xmlns:a16="http://schemas.microsoft.com/office/drawing/2014/main" id="{48F10C30-FEA1-48BA-9066-A8B5534CE3FD}"/>
              </a:ext>
            </a:extLst>
          </p:cNvPr>
          <p:cNvSpPr txBox="1"/>
          <p:nvPr/>
        </p:nvSpPr>
        <p:spPr>
          <a:xfrm>
            <a:off x="1986376" y="4419302"/>
            <a:ext cx="1107996" cy="646331"/>
          </a:xfrm>
          <a:prstGeom prst="rect">
            <a:avLst/>
          </a:prstGeom>
          <a:noFill/>
        </p:spPr>
        <p:txBody>
          <a:bodyPr wrap="none" rtlCol="0">
            <a:spAutoFit/>
          </a:bodyPr>
          <a:lstStyle/>
          <a:p>
            <a:r>
              <a:rPr kumimoji="1" lang="ja-JP" altLang="en-US" b="1" dirty="0">
                <a:solidFill>
                  <a:srgbClr val="002060"/>
                </a:solidFill>
              </a:rPr>
              <a:t>依存財源</a:t>
            </a:r>
            <a:endParaRPr kumimoji="1" lang="en-US" altLang="ja-JP" b="1" dirty="0">
              <a:solidFill>
                <a:srgbClr val="002060"/>
              </a:solidFill>
            </a:endParaRPr>
          </a:p>
          <a:p>
            <a:r>
              <a:rPr lang="en-US" altLang="ja-JP" b="1" dirty="0">
                <a:solidFill>
                  <a:srgbClr val="002060"/>
                </a:solidFill>
              </a:rPr>
              <a:t>65.3</a:t>
            </a:r>
            <a:r>
              <a:rPr lang="ja-JP" altLang="en-US" b="1" dirty="0">
                <a:solidFill>
                  <a:srgbClr val="002060"/>
                </a:solidFill>
              </a:rPr>
              <a:t>％</a:t>
            </a:r>
            <a:endParaRPr lang="en-US" altLang="ja-JP" b="1" dirty="0">
              <a:solidFill>
                <a:srgbClr val="002060"/>
              </a:solidFill>
            </a:endParaRPr>
          </a:p>
        </p:txBody>
      </p:sp>
      <p:sp>
        <p:nvSpPr>
          <p:cNvPr id="13" name="テキスト ボックス 12">
            <a:extLst>
              <a:ext uri="{FF2B5EF4-FFF2-40B4-BE49-F238E27FC236}">
                <a16:creationId xmlns:a16="http://schemas.microsoft.com/office/drawing/2014/main" id="{560D49CD-88E1-4566-AA4A-948759FC97D2}"/>
              </a:ext>
            </a:extLst>
          </p:cNvPr>
          <p:cNvSpPr txBox="1"/>
          <p:nvPr/>
        </p:nvSpPr>
        <p:spPr>
          <a:xfrm>
            <a:off x="1874616" y="3564082"/>
            <a:ext cx="2646878" cy="400110"/>
          </a:xfrm>
          <a:prstGeom prst="rect">
            <a:avLst/>
          </a:prstGeom>
          <a:noFill/>
        </p:spPr>
        <p:txBody>
          <a:bodyPr wrap="none" rtlCol="0">
            <a:spAutoFit/>
          </a:bodyPr>
          <a:lstStyle/>
          <a:p>
            <a:r>
              <a:rPr lang="en-US" altLang="ja-JP" sz="2000" b="1" dirty="0"/>
              <a:t>711</a:t>
            </a:r>
            <a:r>
              <a:rPr lang="ja-JP" altLang="en-US" sz="2000" b="1" dirty="0"/>
              <a:t>億</a:t>
            </a:r>
            <a:r>
              <a:rPr lang="en-US" altLang="ja-JP" sz="2000" b="1" dirty="0"/>
              <a:t>6</a:t>
            </a:r>
            <a:r>
              <a:rPr lang="ja-JP" altLang="en-US" sz="2000" b="1" dirty="0"/>
              <a:t>，</a:t>
            </a:r>
            <a:r>
              <a:rPr lang="en-US" altLang="ja-JP" sz="2000" b="1" dirty="0"/>
              <a:t>530</a:t>
            </a:r>
            <a:r>
              <a:rPr lang="ja-JP" altLang="en-US" sz="2000" b="1" dirty="0"/>
              <a:t>万</a:t>
            </a:r>
            <a:r>
              <a:rPr lang="en-US" altLang="ja-JP" sz="2000" b="1" dirty="0"/>
              <a:t>6</a:t>
            </a:r>
            <a:r>
              <a:rPr lang="ja-JP" altLang="en-US" sz="2000" b="1" dirty="0"/>
              <a:t>千円</a:t>
            </a:r>
            <a:endParaRPr lang="en-US" altLang="ja-JP" sz="2000" b="1" dirty="0"/>
          </a:p>
        </p:txBody>
      </p:sp>
      <p:sp>
        <p:nvSpPr>
          <p:cNvPr id="14" name="テキスト ボックス 9">
            <a:extLst>
              <a:ext uri="{FF2B5EF4-FFF2-40B4-BE49-F238E27FC236}">
                <a16:creationId xmlns:a16="http://schemas.microsoft.com/office/drawing/2014/main" id="{312A1368-2F58-42BF-A459-1FFE368BFA61}"/>
              </a:ext>
            </a:extLst>
          </p:cNvPr>
          <p:cNvSpPr txBox="1"/>
          <p:nvPr/>
        </p:nvSpPr>
        <p:spPr>
          <a:xfrm>
            <a:off x="876441" y="1882817"/>
            <a:ext cx="1005403" cy="58477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600" b="1" dirty="0"/>
              <a:t>交付金等</a:t>
            </a:r>
            <a:endParaRPr kumimoji="1" lang="en-US" altLang="ja-JP" sz="1600" b="1" dirty="0"/>
          </a:p>
          <a:p>
            <a:r>
              <a:rPr lang="ja-JP" altLang="en-US" sz="1600" b="1" dirty="0"/>
              <a:t>５．０％</a:t>
            </a:r>
            <a:endParaRPr lang="en-US" altLang="ja-JP" sz="1600" b="1" dirty="0"/>
          </a:p>
        </p:txBody>
      </p:sp>
      <p:sp>
        <p:nvSpPr>
          <p:cNvPr id="15" name="テキスト ボックス 9">
            <a:extLst>
              <a:ext uri="{FF2B5EF4-FFF2-40B4-BE49-F238E27FC236}">
                <a16:creationId xmlns:a16="http://schemas.microsoft.com/office/drawing/2014/main" id="{312A1368-2F58-42BF-A459-1FFE368BFA61}"/>
              </a:ext>
            </a:extLst>
          </p:cNvPr>
          <p:cNvSpPr txBox="1"/>
          <p:nvPr/>
        </p:nvSpPr>
        <p:spPr>
          <a:xfrm>
            <a:off x="1894351" y="1346448"/>
            <a:ext cx="1005403" cy="58477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b="1" dirty="0"/>
              <a:t>市債</a:t>
            </a:r>
            <a:endParaRPr kumimoji="1" lang="en-US" altLang="ja-JP" sz="1600" b="1" dirty="0"/>
          </a:p>
          <a:p>
            <a:r>
              <a:rPr lang="ja-JP" altLang="en-US" sz="1600" b="1" dirty="0"/>
              <a:t>９．７％</a:t>
            </a:r>
            <a:endParaRPr lang="en-US" altLang="ja-JP" sz="1600" b="1" dirty="0"/>
          </a:p>
        </p:txBody>
      </p:sp>
      <p:graphicFrame>
        <p:nvGraphicFramePr>
          <p:cNvPr id="16" name="表 16">
            <a:extLst>
              <a:ext uri="{FF2B5EF4-FFF2-40B4-BE49-F238E27FC236}">
                <a16:creationId xmlns:a16="http://schemas.microsoft.com/office/drawing/2014/main" id="{BA92D931-9843-423E-9049-BE46AA844402}"/>
              </a:ext>
            </a:extLst>
          </p:cNvPr>
          <p:cNvGraphicFramePr>
            <a:graphicFrameLocks noGrp="1"/>
          </p:cNvGraphicFramePr>
          <p:nvPr>
            <p:extLst>
              <p:ext uri="{D42A27DB-BD31-4B8C-83A1-F6EECF244321}">
                <p14:modId xmlns:p14="http://schemas.microsoft.com/office/powerpoint/2010/main" val="882163910"/>
              </p:ext>
            </p:extLst>
          </p:nvPr>
        </p:nvGraphicFramePr>
        <p:xfrm>
          <a:off x="6885006" y="1312704"/>
          <a:ext cx="5479715" cy="404040"/>
        </p:xfrm>
        <a:graphic>
          <a:graphicData uri="http://schemas.openxmlformats.org/drawingml/2006/table">
            <a:tbl>
              <a:tblPr firstRow="1" bandRow="1">
                <a:tableStyleId>{5C22544A-7EE6-4342-B048-85BDC9FD1C3A}</a:tableStyleId>
              </a:tblPr>
              <a:tblGrid>
                <a:gridCol w="2187875">
                  <a:extLst>
                    <a:ext uri="{9D8B030D-6E8A-4147-A177-3AD203B41FA5}">
                      <a16:colId xmlns:a16="http://schemas.microsoft.com/office/drawing/2014/main" val="853986368"/>
                    </a:ext>
                  </a:extLst>
                </a:gridCol>
                <a:gridCol w="2012703">
                  <a:extLst>
                    <a:ext uri="{9D8B030D-6E8A-4147-A177-3AD203B41FA5}">
                      <a16:colId xmlns:a16="http://schemas.microsoft.com/office/drawing/2014/main" val="4083119455"/>
                    </a:ext>
                  </a:extLst>
                </a:gridCol>
                <a:gridCol w="1279137">
                  <a:extLst>
                    <a:ext uri="{9D8B030D-6E8A-4147-A177-3AD203B41FA5}">
                      <a16:colId xmlns:a16="http://schemas.microsoft.com/office/drawing/2014/main" val="552660656"/>
                    </a:ext>
                  </a:extLst>
                </a:gridCol>
              </a:tblGrid>
              <a:tr h="404040">
                <a:tc>
                  <a:txBody>
                    <a:bodyPr/>
                    <a:lstStyle/>
                    <a:p>
                      <a:pPr algn="ctr"/>
                      <a:r>
                        <a:rPr kumimoji="1" lang="ja-JP" altLang="en-US" sz="1400" dirty="0"/>
                        <a:t>款</a:t>
                      </a:r>
                    </a:p>
                  </a:txBody>
                  <a:tcPr anchor="ctr"/>
                </a:tc>
                <a:tc>
                  <a:txBody>
                    <a:bodyPr/>
                    <a:lstStyle/>
                    <a:p>
                      <a:pPr algn="ctr"/>
                      <a:r>
                        <a:rPr kumimoji="1" lang="ja-JP" altLang="en-US" sz="1400" dirty="0"/>
                        <a:t>予　算　額</a:t>
                      </a:r>
                    </a:p>
                  </a:txBody>
                  <a:tcPr anchor="ctr"/>
                </a:tc>
                <a:tc>
                  <a:txBody>
                    <a:bodyPr/>
                    <a:lstStyle/>
                    <a:p>
                      <a:pPr algn="ctr"/>
                      <a:r>
                        <a:rPr kumimoji="1" lang="ja-JP" altLang="en-US" sz="1400" dirty="0"/>
                        <a:t>比　率</a:t>
                      </a:r>
                    </a:p>
                  </a:txBody>
                  <a:tcPr anchor="ctr"/>
                </a:tc>
                <a:extLst>
                  <a:ext uri="{0D108BD9-81ED-4DB2-BD59-A6C34878D82A}">
                    <a16:rowId xmlns:a16="http://schemas.microsoft.com/office/drawing/2014/main" val="3371750580"/>
                  </a:ext>
                </a:extLst>
              </a:tr>
            </a:tbl>
          </a:graphicData>
        </a:graphic>
      </p:graphicFrame>
      <p:graphicFrame>
        <p:nvGraphicFramePr>
          <p:cNvPr id="18" name="表 18">
            <a:extLst>
              <a:ext uri="{FF2B5EF4-FFF2-40B4-BE49-F238E27FC236}">
                <a16:creationId xmlns:a16="http://schemas.microsoft.com/office/drawing/2014/main" id="{8912E111-BB3B-402C-B916-44F7B5EB847F}"/>
              </a:ext>
            </a:extLst>
          </p:cNvPr>
          <p:cNvGraphicFramePr>
            <a:graphicFrameLocks noGrp="1"/>
          </p:cNvGraphicFramePr>
          <p:nvPr>
            <p:extLst>
              <p:ext uri="{D42A27DB-BD31-4B8C-83A1-F6EECF244321}">
                <p14:modId xmlns:p14="http://schemas.microsoft.com/office/powerpoint/2010/main" val="2990740672"/>
              </p:ext>
            </p:extLst>
          </p:nvPr>
        </p:nvGraphicFramePr>
        <p:xfrm>
          <a:off x="6885007" y="1773519"/>
          <a:ext cx="5479714" cy="1980162"/>
        </p:xfrm>
        <a:graphic>
          <a:graphicData uri="http://schemas.openxmlformats.org/drawingml/2006/table">
            <a:tbl>
              <a:tblPr firstRow="1" bandRow="1">
                <a:tableStyleId>{22838BEF-8BB2-4498-84A7-C5851F593DF1}</a:tableStyleId>
              </a:tblPr>
              <a:tblGrid>
                <a:gridCol w="389181">
                  <a:extLst>
                    <a:ext uri="{9D8B030D-6E8A-4147-A177-3AD203B41FA5}">
                      <a16:colId xmlns:a16="http://schemas.microsoft.com/office/drawing/2014/main" val="8610438"/>
                    </a:ext>
                  </a:extLst>
                </a:gridCol>
                <a:gridCol w="1798693">
                  <a:extLst>
                    <a:ext uri="{9D8B030D-6E8A-4147-A177-3AD203B41FA5}">
                      <a16:colId xmlns:a16="http://schemas.microsoft.com/office/drawing/2014/main" val="45812319"/>
                    </a:ext>
                  </a:extLst>
                </a:gridCol>
                <a:gridCol w="2024339">
                  <a:extLst>
                    <a:ext uri="{9D8B030D-6E8A-4147-A177-3AD203B41FA5}">
                      <a16:colId xmlns:a16="http://schemas.microsoft.com/office/drawing/2014/main" val="1613414930"/>
                    </a:ext>
                  </a:extLst>
                </a:gridCol>
                <a:gridCol w="1267501">
                  <a:extLst>
                    <a:ext uri="{9D8B030D-6E8A-4147-A177-3AD203B41FA5}">
                      <a16:colId xmlns:a16="http://schemas.microsoft.com/office/drawing/2014/main" val="1462709116"/>
                    </a:ext>
                  </a:extLst>
                </a:gridCol>
              </a:tblGrid>
              <a:tr h="330027">
                <a:tc rowSpan="6">
                  <a:txBody>
                    <a:bodyPr/>
                    <a:lstStyle/>
                    <a:p>
                      <a:endParaRPr kumimoji="1" lang="ja-JP" altLang="en-US" dirty="0"/>
                    </a:p>
                  </a:txBody>
                  <a:tcPr>
                    <a:lnR w="12700" cmpd="sng">
                      <a:noFill/>
                    </a:lnR>
                  </a:tcPr>
                </a:tc>
                <a:tc>
                  <a:txBody>
                    <a:bodyPr/>
                    <a:lstStyle/>
                    <a:p>
                      <a:r>
                        <a:rPr kumimoji="1" lang="ja-JP" altLang="en-US" sz="1400" dirty="0"/>
                        <a:t>自主財源</a:t>
                      </a:r>
                    </a:p>
                  </a:txBody>
                  <a:tcPr>
                    <a:lnL w="12700" cmpd="sng">
                      <a:noFill/>
                    </a:lnL>
                  </a:tcPr>
                </a:tc>
                <a:tc>
                  <a:txBody>
                    <a:bodyPr/>
                    <a:lstStyle/>
                    <a:p>
                      <a:pPr algn="r"/>
                      <a:r>
                        <a:rPr kumimoji="1" lang="en-US" altLang="ja-JP" sz="1400" dirty="0"/>
                        <a:t>24</a:t>
                      </a:r>
                      <a:r>
                        <a:rPr kumimoji="1" lang="ja-JP" altLang="en-US" sz="1400" dirty="0"/>
                        <a:t>，</a:t>
                      </a:r>
                      <a:r>
                        <a:rPr kumimoji="1" lang="en-US" altLang="ja-JP" sz="1400" dirty="0"/>
                        <a:t>685</a:t>
                      </a:r>
                      <a:r>
                        <a:rPr kumimoji="1" lang="ja-JP" altLang="en-US" sz="1400" dirty="0"/>
                        <a:t>，</a:t>
                      </a:r>
                      <a:r>
                        <a:rPr kumimoji="1" lang="en-US" altLang="ja-JP" sz="1400" dirty="0"/>
                        <a:t>056</a:t>
                      </a:r>
                      <a:endParaRPr kumimoji="1" lang="ja-JP" altLang="en-US" sz="1400" dirty="0"/>
                    </a:p>
                  </a:txBody>
                  <a:tcPr/>
                </a:tc>
                <a:tc>
                  <a:txBody>
                    <a:bodyPr/>
                    <a:lstStyle/>
                    <a:p>
                      <a:pPr algn="r"/>
                      <a:r>
                        <a:rPr kumimoji="1" lang="en-US" altLang="ja-JP" sz="1400" dirty="0"/>
                        <a:t>34.7</a:t>
                      </a:r>
                      <a:r>
                        <a:rPr kumimoji="1" lang="ja-JP" altLang="en-US" sz="1400" dirty="0"/>
                        <a:t>％</a:t>
                      </a:r>
                    </a:p>
                  </a:txBody>
                  <a:tcPr/>
                </a:tc>
                <a:extLst>
                  <a:ext uri="{0D108BD9-81ED-4DB2-BD59-A6C34878D82A}">
                    <a16:rowId xmlns:a16="http://schemas.microsoft.com/office/drawing/2014/main" val="275647803"/>
                  </a:ext>
                </a:extLst>
              </a:tr>
              <a:tr h="330027">
                <a:tc vMerge="1">
                  <a:txBody>
                    <a:bodyPr/>
                    <a:lstStyle/>
                    <a:p>
                      <a:endParaRPr kumimoji="1" lang="ja-JP" altLang="en-US"/>
                    </a:p>
                  </a:txBody>
                  <a:tcPr/>
                </a:tc>
                <a:tc>
                  <a:txBody>
                    <a:bodyPr/>
                    <a:lstStyle/>
                    <a:p>
                      <a:r>
                        <a:rPr kumimoji="1" lang="ja-JP" altLang="en-US" sz="1400" dirty="0"/>
                        <a:t>市税</a:t>
                      </a:r>
                    </a:p>
                  </a:txBody>
                  <a:tcPr/>
                </a:tc>
                <a:tc>
                  <a:txBody>
                    <a:bodyPr/>
                    <a:lstStyle/>
                    <a:p>
                      <a:pPr algn="r"/>
                      <a:r>
                        <a:rPr kumimoji="1" lang="en-US" altLang="ja-JP" sz="1400" dirty="0"/>
                        <a:t>12</a:t>
                      </a:r>
                      <a:r>
                        <a:rPr kumimoji="1" lang="ja-JP" altLang="en-US" sz="1400" dirty="0"/>
                        <a:t>，</a:t>
                      </a:r>
                      <a:r>
                        <a:rPr kumimoji="1" lang="en-US" altLang="ja-JP" sz="1400" dirty="0"/>
                        <a:t>445</a:t>
                      </a:r>
                      <a:r>
                        <a:rPr kumimoji="1" lang="ja-JP" altLang="en-US" sz="1400" dirty="0"/>
                        <a:t>，</a:t>
                      </a:r>
                      <a:r>
                        <a:rPr kumimoji="1" lang="en-US" altLang="ja-JP" sz="1400" dirty="0"/>
                        <a:t>500</a:t>
                      </a:r>
                      <a:endParaRPr kumimoji="1" lang="ja-JP" altLang="en-US" sz="1400" dirty="0"/>
                    </a:p>
                  </a:txBody>
                  <a:tcPr/>
                </a:tc>
                <a:tc>
                  <a:txBody>
                    <a:bodyPr/>
                    <a:lstStyle/>
                    <a:p>
                      <a:pPr algn="r"/>
                      <a:r>
                        <a:rPr kumimoji="1" lang="en-US" altLang="ja-JP" sz="1400" dirty="0"/>
                        <a:t>17.5</a:t>
                      </a:r>
                      <a:r>
                        <a:rPr kumimoji="1" lang="ja-JP" altLang="en-US" sz="1400" dirty="0"/>
                        <a:t>％</a:t>
                      </a:r>
                    </a:p>
                  </a:txBody>
                  <a:tcPr/>
                </a:tc>
                <a:extLst>
                  <a:ext uri="{0D108BD9-81ED-4DB2-BD59-A6C34878D82A}">
                    <a16:rowId xmlns:a16="http://schemas.microsoft.com/office/drawing/2014/main" val="3551738706"/>
                  </a:ext>
                </a:extLst>
              </a:tr>
              <a:tr h="330027">
                <a:tc vMerge="1">
                  <a:txBody>
                    <a:bodyPr/>
                    <a:lstStyle/>
                    <a:p>
                      <a:endParaRPr kumimoji="1" lang="ja-JP" altLang="en-US"/>
                    </a:p>
                  </a:txBody>
                  <a:tcPr/>
                </a:tc>
                <a:tc>
                  <a:txBody>
                    <a:bodyPr/>
                    <a:lstStyle/>
                    <a:p>
                      <a:r>
                        <a:rPr kumimoji="1" lang="ja-JP" altLang="en-US" sz="1400" dirty="0"/>
                        <a:t>使用料及び手数料</a:t>
                      </a:r>
                    </a:p>
                  </a:txBody>
                  <a:tcPr/>
                </a:tc>
                <a:tc>
                  <a:txBody>
                    <a:bodyPr/>
                    <a:lstStyle/>
                    <a:p>
                      <a:pPr algn="r"/>
                      <a:r>
                        <a:rPr kumimoji="1" lang="en-US" altLang="ja-JP" sz="1400" dirty="0"/>
                        <a:t>1</a:t>
                      </a:r>
                      <a:r>
                        <a:rPr kumimoji="1" lang="ja-JP" altLang="en-US" sz="1400" dirty="0"/>
                        <a:t>，</a:t>
                      </a:r>
                      <a:r>
                        <a:rPr kumimoji="1" lang="en-US" altLang="ja-JP" sz="1400" dirty="0"/>
                        <a:t>278</a:t>
                      </a:r>
                      <a:r>
                        <a:rPr kumimoji="1" lang="ja-JP" altLang="en-US" sz="1400" dirty="0"/>
                        <a:t>，</a:t>
                      </a:r>
                      <a:r>
                        <a:rPr kumimoji="1" lang="en-US" altLang="ja-JP" sz="1400" dirty="0"/>
                        <a:t>241</a:t>
                      </a:r>
                      <a:endParaRPr kumimoji="1" lang="ja-JP" altLang="en-US" sz="1400" dirty="0"/>
                    </a:p>
                  </a:txBody>
                  <a:tcPr/>
                </a:tc>
                <a:tc>
                  <a:txBody>
                    <a:bodyPr/>
                    <a:lstStyle/>
                    <a:p>
                      <a:pPr algn="r"/>
                      <a:r>
                        <a:rPr kumimoji="1" lang="en-US" altLang="ja-JP" sz="1400" dirty="0"/>
                        <a:t>1.8</a:t>
                      </a:r>
                      <a:r>
                        <a:rPr kumimoji="1" lang="ja-JP" altLang="en-US" sz="1400" dirty="0"/>
                        <a:t>％</a:t>
                      </a:r>
                    </a:p>
                  </a:txBody>
                  <a:tcPr/>
                </a:tc>
                <a:extLst>
                  <a:ext uri="{0D108BD9-81ED-4DB2-BD59-A6C34878D82A}">
                    <a16:rowId xmlns:a16="http://schemas.microsoft.com/office/drawing/2014/main" val="583426018"/>
                  </a:ext>
                </a:extLst>
              </a:tr>
              <a:tr h="330027">
                <a:tc vMerge="1">
                  <a:txBody>
                    <a:bodyPr/>
                    <a:lstStyle/>
                    <a:p>
                      <a:endParaRPr kumimoji="1" lang="ja-JP" altLang="en-US" dirty="0"/>
                    </a:p>
                  </a:txBody>
                  <a:tcPr/>
                </a:tc>
                <a:tc>
                  <a:txBody>
                    <a:bodyPr/>
                    <a:lstStyle/>
                    <a:p>
                      <a:r>
                        <a:rPr kumimoji="1" lang="ja-JP" altLang="en-US" sz="1400" dirty="0"/>
                        <a:t>繰入金</a:t>
                      </a:r>
                    </a:p>
                  </a:txBody>
                  <a:tcPr/>
                </a:tc>
                <a:tc>
                  <a:txBody>
                    <a:bodyPr/>
                    <a:lstStyle/>
                    <a:p>
                      <a:pPr algn="r"/>
                      <a:r>
                        <a:rPr kumimoji="1" lang="en-US" altLang="ja-JP" sz="1400" dirty="0"/>
                        <a:t>6</a:t>
                      </a:r>
                      <a:r>
                        <a:rPr kumimoji="1" lang="ja-JP" altLang="en-US" sz="1400" dirty="0"/>
                        <a:t>，</a:t>
                      </a:r>
                      <a:r>
                        <a:rPr kumimoji="1" lang="en-US" altLang="ja-JP" sz="1400" dirty="0"/>
                        <a:t>024</a:t>
                      </a:r>
                      <a:r>
                        <a:rPr kumimoji="1" lang="ja-JP" altLang="en-US" sz="1400" dirty="0"/>
                        <a:t>，</a:t>
                      </a:r>
                      <a:r>
                        <a:rPr kumimoji="1" lang="en-US" altLang="ja-JP" sz="1400" dirty="0"/>
                        <a:t>568</a:t>
                      </a:r>
                      <a:endParaRPr kumimoji="1" lang="ja-JP" altLang="en-US" sz="1400" dirty="0"/>
                    </a:p>
                  </a:txBody>
                  <a:tcPr/>
                </a:tc>
                <a:tc>
                  <a:txBody>
                    <a:bodyPr/>
                    <a:lstStyle/>
                    <a:p>
                      <a:pPr algn="r"/>
                      <a:r>
                        <a:rPr kumimoji="1" lang="en-US" altLang="ja-JP" sz="1400" dirty="0"/>
                        <a:t>8.5</a:t>
                      </a:r>
                      <a:r>
                        <a:rPr kumimoji="1" lang="ja-JP" altLang="en-US" sz="1400" dirty="0"/>
                        <a:t>％</a:t>
                      </a:r>
                    </a:p>
                  </a:txBody>
                  <a:tcPr/>
                </a:tc>
                <a:extLst>
                  <a:ext uri="{0D108BD9-81ED-4DB2-BD59-A6C34878D82A}">
                    <a16:rowId xmlns:a16="http://schemas.microsoft.com/office/drawing/2014/main" val="3363438150"/>
                  </a:ext>
                </a:extLst>
              </a:tr>
              <a:tr h="330027">
                <a:tc vMerge="1">
                  <a:txBody>
                    <a:bodyPr/>
                    <a:lstStyle/>
                    <a:p>
                      <a:endParaRPr kumimoji="1" lang="ja-JP" altLang="en-US"/>
                    </a:p>
                  </a:txBody>
                  <a:tcPr/>
                </a:tc>
                <a:tc>
                  <a:txBody>
                    <a:bodyPr/>
                    <a:lstStyle/>
                    <a:p>
                      <a:r>
                        <a:rPr kumimoji="1" lang="ja-JP" altLang="en-US" sz="1400" dirty="0"/>
                        <a:t>諸収入</a:t>
                      </a:r>
                    </a:p>
                  </a:txBody>
                  <a:tcPr/>
                </a:tc>
                <a:tc>
                  <a:txBody>
                    <a:bodyPr/>
                    <a:lstStyle/>
                    <a:p>
                      <a:pPr algn="r"/>
                      <a:r>
                        <a:rPr kumimoji="1" lang="en-US" altLang="ja-JP" sz="1400" dirty="0"/>
                        <a:t>1</a:t>
                      </a:r>
                      <a:r>
                        <a:rPr kumimoji="1" lang="ja-JP" altLang="en-US" sz="1400" dirty="0"/>
                        <a:t>，</a:t>
                      </a:r>
                      <a:r>
                        <a:rPr kumimoji="1" lang="en-US" altLang="ja-JP" sz="1400" dirty="0"/>
                        <a:t>327</a:t>
                      </a:r>
                      <a:r>
                        <a:rPr kumimoji="1" lang="ja-JP" altLang="en-US" sz="1400" dirty="0"/>
                        <a:t>，</a:t>
                      </a:r>
                      <a:r>
                        <a:rPr kumimoji="1" lang="en-US" altLang="ja-JP" sz="1400" dirty="0"/>
                        <a:t>316</a:t>
                      </a:r>
                      <a:endParaRPr kumimoji="1" lang="ja-JP" altLang="en-US" sz="1400" dirty="0"/>
                    </a:p>
                  </a:txBody>
                  <a:tcPr/>
                </a:tc>
                <a:tc>
                  <a:txBody>
                    <a:bodyPr/>
                    <a:lstStyle/>
                    <a:p>
                      <a:pPr algn="r"/>
                      <a:r>
                        <a:rPr kumimoji="1" lang="en-US" altLang="ja-JP" sz="1400" dirty="0"/>
                        <a:t>1.9</a:t>
                      </a:r>
                      <a:r>
                        <a:rPr kumimoji="1" lang="ja-JP" altLang="en-US" sz="1400" dirty="0"/>
                        <a:t>％</a:t>
                      </a:r>
                    </a:p>
                  </a:txBody>
                  <a:tcPr/>
                </a:tc>
                <a:extLst>
                  <a:ext uri="{0D108BD9-81ED-4DB2-BD59-A6C34878D82A}">
                    <a16:rowId xmlns:a16="http://schemas.microsoft.com/office/drawing/2014/main" val="1202654553"/>
                  </a:ext>
                </a:extLst>
              </a:tr>
              <a:tr h="330027">
                <a:tc vMerge="1">
                  <a:txBody>
                    <a:bodyPr/>
                    <a:lstStyle/>
                    <a:p>
                      <a:endParaRPr kumimoji="1" lang="ja-JP" altLang="en-US"/>
                    </a:p>
                  </a:txBody>
                  <a:tcPr/>
                </a:tc>
                <a:tc>
                  <a:txBody>
                    <a:bodyPr/>
                    <a:lstStyle/>
                    <a:p>
                      <a:r>
                        <a:rPr kumimoji="1" lang="ja-JP" altLang="en-US" sz="1400" dirty="0"/>
                        <a:t>その他</a:t>
                      </a:r>
                    </a:p>
                  </a:txBody>
                  <a:tcPr/>
                </a:tc>
                <a:tc>
                  <a:txBody>
                    <a:bodyPr/>
                    <a:lstStyle/>
                    <a:p>
                      <a:pPr algn="r"/>
                      <a:r>
                        <a:rPr kumimoji="1" lang="en-US" altLang="ja-JP" sz="1400" dirty="0"/>
                        <a:t>3</a:t>
                      </a:r>
                      <a:r>
                        <a:rPr kumimoji="1" lang="ja-JP" altLang="en-US" sz="1400" dirty="0"/>
                        <a:t>，</a:t>
                      </a:r>
                      <a:r>
                        <a:rPr kumimoji="1" lang="en-US" altLang="ja-JP" sz="1400" dirty="0"/>
                        <a:t>609</a:t>
                      </a:r>
                      <a:r>
                        <a:rPr kumimoji="1" lang="ja-JP" altLang="en-US" sz="1400" dirty="0"/>
                        <a:t>，</a:t>
                      </a:r>
                      <a:r>
                        <a:rPr kumimoji="1" lang="en-US" altLang="ja-JP" sz="1400" dirty="0"/>
                        <a:t>431</a:t>
                      </a:r>
                      <a:endParaRPr kumimoji="1" lang="ja-JP" altLang="en-US" sz="1400" dirty="0"/>
                    </a:p>
                  </a:txBody>
                  <a:tcPr/>
                </a:tc>
                <a:tc>
                  <a:txBody>
                    <a:bodyPr/>
                    <a:lstStyle/>
                    <a:p>
                      <a:pPr algn="r"/>
                      <a:r>
                        <a:rPr kumimoji="1" lang="en-US" altLang="ja-JP" sz="1400" dirty="0"/>
                        <a:t>5.1</a:t>
                      </a:r>
                      <a:r>
                        <a:rPr kumimoji="1" lang="ja-JP" altLang="en-US" sz="1400" dirty="0"/>
                        <a:t>％</a:t>
                      </a:r>
                    </a:p>
                  </a:txBody>
                  <a:tcPr/>
                </a:tc>
                <a:extLst>
                  <a:ext uri="{0D108BD9-81ED-4DB2-BD59-A6C34878D82A}">
                    <a16:rowId xmlns:a16="http://schemas.microsoft.com/office/drawing/2014/main" val="2428036924"/>
                  </a:ext>
                </a:extLst>
              </a:tr>
            </a:tbl>
          </a:graphicData>
        </a:graphic>
      </p:graphicFrame>
      <p:graphicFrame>
        <p:nvGraphicFramePr>
          <p:cNvPr id="19" name="表 19">
            <a:extLst>
              <a:ext uri="{FF2B5EF4-FFF2-40B4-BE49-F238E27FC236}">
                <a16:creationId xmlns:a16="http://schemas.microsoft.com/office/drawing/2014/main" id="{486777D8-4A55-45AF-B4AD-BFD22DBA6A05}"/>
              </a:ext>
            </a:extLst>
          </p:cNvPr>
          <p:cNvGraphicFramePr>
            <a:graphicFrameLocks noGrp="1"/>
          </p:cNvGraphicFramePr>
          <p:nvPr>
            <p:extLst>
              <p:ext uri="{D42A27DB-BD31-4B8C-83A1-F6EECF244321}">
                <p14:modId xmlns:p14="http://schemas.microsoft.com/office/powerpoint/2010/main" val="957381685"/>
              </p:ext>
            </p:extLst>
          </p:nvPr>
        </p:nvGraphicFramePr>
        <p:xfrm>
          <a:off x="6849365" y="3895775"/>
          <a:ext cx="5515356" cy="1854200"/>
        </p:xfrm>
        <a:graphic>
          <a:graphicData uri="http://schemas.openxmlformats.org/drawingml/2006/table">
            <a:tbl>
              <a:tblPr firstRow="1" bandRow="1">
                <a:tableStyleId>{C4B1156A-380E-4F78-BDF5-A606A8083BF9}</a:tableStyleId>
              </a:tblPr>
              <a:tblGrid>
                <a:gridCol w="425195">
                  <a:extLst>
                    <a:ext uri="{9D8B030D-6E8A-4147-A177-3AD203B41FA5}">
                      <a16:colId xmlns:a16="http://schemas.microsoft.com/office/drawing/2014/main" val="124111774"/>
                    </a:ext>
                  </a:extLst>
                </a:gridCol>
                <a:gridCol w="1798320">
                  <a:extLst>
                    <a:ext uri="{9D8B030D-6E8A-4147-A177-3AD203B41FA5}">
                      <a16:colId xmlns:a16="http://schemas.microsoft.com/office/drawing/2014/main" val="1166858641"/>
                    </a:ext>
                  </a:extLst>
                </a:gridCol>
                <a:gridCol w="2021840">
                  <a:extLst>
                    <a:ext uri="{9D8B030D-6E8A-4147-A177-3AD203B41FA5}">
                      <a16:colId xmlns:a16="http://schemas.microsoft.com/office/drawing/2014/main" val="3906288469"/>
                    </a:ext>
                  </a:extLst>
                </a:gridCol>
                <a:gridCol w="1270001">
                  <a:extLst>
                    <a:ext uri="{9D8B030D-6E8A-4147-A177-3AD203B41FA5}">
                      <a16:colId xmlns:a16="http://schemas.microsoft.com/office/drawing/2014/main" val="763681253"/>
                    </a:ext>
                  </a:extLst>
                </a:gridCol>
              </a:tblGrid>
              <a:tr h="370840">
                <a:tc gridSpan="2">
                  <a:txBody>
                    <a:bodyPr/>
                    <a:lstStyle/>
                    <a:p>
                      <a:pPr algn="l"/>
                      <a:r>
                        <a:rPr kumimoji="1" lang="ja-JP" altLang="en-US" sz="1400" dirty="0"/>
                        <a:t>　　依存財源</a:t>
                      </a:r>
                    </a:p>
                  </a:txBody>
                  <a:tcPr anchor="ctr">
                    <a:lnB w="12700" cmpd="sng">
                      <a:noFill/>
                    </a:lnB>
                  </a:tcPr>
                </a:tc>
                <a:tc hMerge="1">
                  <a:txBody>
                    <a:bodyPr/>
                    <a:lstStyle/>
                    <a:p>
                      <a:endParaRPr kumimoji="1" lang="ja-JP" altLang="en-US" dirty="0"/>
                    </a:p>
                  </a:txBody>
                  <a:tcPr/>
                </a:tc>
                <a:tc>
                  <a:txBody>
                    <a:bodyPr/>
                    <a:lstStyle/>
                    <a:p>
                      <a:pPr algn="r"/>
                      <a:r>
                        <a:rPr kumimoji="1" lang="en-US" altLang="ja-JP" sz="1400" dirty="0"/>
                        <a:t>46</a:t>
                      </a:r>
                      <a:r>
                        <a:rPr kumimoji="1" lang="ja-JP" altLang="en-US" sz="1400" dirty="0"/>
                        <a:t>，</a:t>
                      </a:r>
                      <a:r>
                        <a:rPr kumimoji="1" lang="en-US" altLang="ja-JP" sz="1400" dirty="0"/>
                        <a:t>480</a:t>
                      </a:r>
                      <a:r>
                        <a:rPr kumimoji="1" lang="ja-JP" altLang="en-US" sz="1400" dirty="0"/>
                        <a:t>，</a:t>
                      </a:r>
                      <a:r>
                        <a:rPr kumimoji="1" lang="en-US" altLang="ja-JP" sz="1400" dirty="0"/>
                        <a:t>250</a:t>
                      </a:r>
                      <a:endParaRPr kumimoji="1" lang="ja-JP" altLang="en-US" sz="1400" dirty="0"/>
                    </a:p>
                  </a:txBody>
                  <a:tcPr anchor="ctr"/>
                </a:tc>
                <a:tc>
                  <a:txBody>
                    <a:bodyPr/>
                    <a:lstStyle/>
                    <a:p>
                      <a:pPr algn="r"/>
                      <a:r>
                        <a:rPr kumimoji="1" lang="en-US" altLang="ja-JP" sz="1400" dirty="0"/>
                        <a:t>65.3</a:t>
                      </a:r>
                      <a:r>
                        <a:rPr kumimoji="1" lang="ja-JP" altLang="en-US" sz="1400" dirty="0"/>
                        <a:t>％</a:t>
                      </a:r>
                    </a:p>
                  </a:txBody>
                  <a:tcPr anchor="ctr"/>
                </a:tc>
                <a:extLst>
                  <a:ext uri="{0D108BD9-81ED-4DB2-BD59-A6C34878D82A}">
                    <a16:rowId xmlns:a16="http://schemas.microsoft.com/office/drawing/2014/main" val="1773355857"/>
                  </a:ext>
                </a:extLst>
              </a:tr>
              <a:tr h="370840">
                <a:tc rowSpan="4">
                  <a:txBody>
                    <a:bodyPr/>
                    <a:lstStyle/>
                    <a:p>
                      <a:endParaRPr kumimoji="1" lang="ja-JP" altLang="en-US" dirty="0"/>
                    </a:p>
                  </a:txBody>
                  <a:tcPr>
                    <a:lnT w="12700" cmpd="sng">
                      <a:noFill/>
                    </a:lnT>
                  </a:tcPr>
                </a:tc>
                <a:tc>
                  <a:txBody>
                    <a:bodyPr/>
                    <a:lstStyle/>
                    <a:p>
                      <a:r>
                        <a:rPr kumimoji="1" lang="ja-JP" altLang="en-US" sz="1400" dirty="0"/>
                        <a:t>地方交付税</a:t>
                      </a:r>
                    </a:p>
                  </a:txBody>
                  <a:tcPr anchor="ctr"/>
                </a:tc>
                <a:tc>
                  <a:txBody>
                    <a:bodyPr/>
                    <a:lstStyle/>
                    <a:p>
                      <a:pPr algn="r"/>
                      <a:r>
                        <a:rPr kumimoji="1" lang="en-US" altLang="ja-JP" sz="1400" dirty="0"/>
                        <a:t>19</a:t>
                      </a:r>
                      <a:r>
                        <a:rPr kumimoji="1" lang="ja-JP" altLang="en-US" sz="1400" dirty="0"/>
                        <a:t>，</a:t>
                      </a:r>
                      <a:r>
                        <a:rPr kumimoji="1" lang="en-US" altLang="ja-JP" sz="1400" dirty="0"/>
                        <a:t>574</a:t>
                      </a:r>
                      <a:r>
                        <a:rPr kumimoji="1" lang="ja-JP" altLang="en-US" sz="1400" dirty="0"/>
                        <a:t>，</a:t>
                      </a:r>
                      <a:r>
                        <a:rPr kumimoji="1" lang="en-US" altLang="ja-JP" sz="1400" dirty="0"/>
                        <a:t>344</a:t>
                      </a:r>
                      <a:endParaRPr kumimoji="1" lang="ja-JP" altLang="en-US" sz="1400" dirty="0"/>
                    </a:p>
                  </a:txBody>
                  <a:tcPr anchor="ctr"/>
                </a:tc>
                <a:tc>
                  <a:txBody>
                    <a:bodyPr/>
                    <a:lstStyle/>
                    <a:p>
                      <a:pPr algn="r"/>
                      <a:r>
                        <a:rPr kumimoji="1" lang="en-US" altLang="ja-JP" sz="1400" dirty="0"/>
                        <a:t>27.5</a:t>
                      </a:r>
                      <a:r>
                        <a:rPr kumimoji="1" lang="ja-JP" altLang="en-US" sz="1400" dirty="0"/>
                        <a:t>％</a:t>
                      </a:r>
                    </a:p>
                  </a:txBody>
                  <a:tcPr anchor="ctr"/>
                </a:tc>
                <a:extLst>
                  <a:ext uri="{0D108BD9-81ED-4DB2-BD59-A6C34878D82A}">
                    <a16:rowId xmlns:a16="http://schemas.microsoft.com/office/drawing/2014/main" val="2508321531"/>
                  </a:ext>
                </a:extLst>
              </a:tr>
              <a:tr h="370840">
                <a:tc vMerge="1">
                  <a:txBody>
                    <a:bodyPr/>
                    <a:lstStyle/>
                    <a:p>
                      <a:endParaRPr kumimoji="1" lang="ja-JP" altLang="en-US"/>
                    </a:p>
                  </a:txBody>
                  <a:tcPr/>
                </a:tc>
                <a:tc>
                  <a:txBody>
                    <a:bodyPr/>
                    <a:lstStyle/>
                    <a:p>
                      <a:r>
                        <a:rPr kumimoji="1" lang="ja-JP" altLang="en-US" sz="1400" dirty="0"/>
                        <a:t>国県支出金</a:t>
                      </a:r>
                    </a:p>
                  </a:txBody>
                  <a:tcPr anchor="ctr"/>
                </a:tc>
                <a:tc>
                  <a:txBody>
                    <a:bodyPr/>
                    <a:lstStyle/>
                    <a:p>
                      <a:pPr algn="r"/>
                      <a:r>
                        <a:rPr kumimoji="1" lang="en-US" altLang="ja-JP" sz="1400" dirty="0"/>
                        <a:t>16</a:t>
                      </a:r>
                      <a:r>
                        <a:rPr kumimoji="1" lang="ja-JP" altLang="en-US" sz="1400" dirty="0"/>
                        <a:t>，</a:t>
                      </a:r>
                      <a:r>
                        <a:rPr kumimoji="1" lang="en-US" altLang="ja-JP" sz="1400" dirty="0"/>
                        <a:t>486</a:t>
                      </a:r>
                      <a:r>
                        <a:rPr kumimoji="1" lang="ja-JP" altLang="en-US" sz="1400" dirty="0"/>
                        <a:t>，</a:t>
                      </a:r>
                      <a:r>
                        <a:rPr kumimoji="1" lang="en-US" altLang="ja-JP" sz="1400" dirty="0"/>
                        <a:t>246</a:t>
                      </a:r>
                      <a:endParaRPr kumimoji="1" lang="ja-JP" altLang="en-US" sz="1400" dirty="0"/>
                    </a:p>
                  </a:txBody>
                  <a:tcPr anchor="ctr"/>
                </a:tc>
                <a:tc>
                  <a:txBody>
                    <a:bodyPr/>
                    <a:lstStyle/>
                    <a:p>
                      <a:pPr algn="r"/>
                      <a:r>
                        <a:rPr kumimoji="1" lang="en-US" altLang="ja-JP" sz="1400" dirty="0"/>
                        <a:t>23.8</a:t>
                      </a:r>
                      <a:r>
                        <a:rPr kumimoji="1" lang="ja-JP" altLang="en-US" sz="1400" dirty="0"/>
                        <a:t>％</a:t>
                      </a:r>
                    </a:p>
                  </a:txBody>
                  <a:tcPr anchor="ctr"/>
                </a:tc>
                <a:extLst>
                  <a:ext uri="{0D108BD9-81ED-4DB2-BD59-A6C34878D82A}">
                    <a16:rowId xmlns:a16="http://schemas.microsoft.com/office/drawing/2014/main" val="1826477143"/>
                  </a:ext>
                </a:extLst>
              </a:tr>
              <a:tr h="370840">
                <a:tc vMerge="1">
                  <a:txBody>
                    <a:bodyPr/>
                    <a:lstStyle/>
                    <a:p>
                      <a:endParaRPr kumimoji="1" lang="ja-JP" altLang="en-US"/>
                    </a:p>
                  </a:txBody>
                  <a:tcPr/>
                </a:tc>
                <a:tc>
                  <a:txBody>
                    <a:bodyPr/>
                    <a:lstStyle/>
                    <a:p>
                      <a:r>
                        <a:rPr kumimoji="1" lang="ja-JP" altLang="en-US" sz="1400" dirty="0"/>
                        <a:t>交付金等</a:t>
                      </a:r>
                    </a:p>
                  </a:txBody>
                  <a:tcPr anchor="ctr"/>
                </a:tc>
                <a:tc>
                  <a:txBody>
                    <a:bodyPr/>
                    <a:lstStyle/>
                    <a:p>
                      <a:pPr algn="r"/>
                      <a:r>
                        <a:rPr kumimoji="1" lang="en-US" altLang="ja-JP" sz="1400" dirty="0"/>
                        <a:t>3</a:t>
                      </a:r>
                      <a:r>
                        <a:rPr kumimoji="1" lang="ja-JP" altLang="en-US" sz="1400" dirty="0"/>
                        <a:t>，</a:t>
                      </a:r>
                      <a:r>
                        <a:rPr kumimoji="1" lang="en-US" altLang="ja-JP" sz="1400" dirty="0"/>
                        <a:t>527</a:t>
                      </a:r>
                      <a:r>
                        <a:rPr kumimoji="1" lang="ja-JP" altLang="en-US" sz="1400" dirty="0"/>
                        <a:t>，</a:t>
                      </a:r>
                      <a:r>
                        <a:rPr kumimoji="1" lang="en-US" altLang="ja-JP" sz="1400" dirty="0"/>
                        <a:t>605</a:t>
                      </a:r>
                      <a:endParaRPr kumimoji="1" lang="ja-JP" altLang="en-US" sz="1400" dirty="0"/>
                    </a:p>
                  </a:txBody>
                  <a:tcPr anchor="ctr"/>
                </a:tc>
                <a:tc>
                  <a:txBody>
                    <a:bodyPr/>
                    <a:lstStyle/>
                    <a:p>
                      <a:pPr algn="r"/>
                      <a:r>
                        <a:rPr kumimoji="1" lang="en-US" altLang="ja-JP" sz="1400" dirty="0"/>
                        <a:t>5.0</a:t>
                      </a:r>
                      <a:r>
                        <a:rPr kumimoji="1" lang="ja-JP" altLang="en-US" sz="1400" dirty="0"/>
                        <a:t>％</a:t>
                      </a:r>
                    </a:p>
                  </a:txBody>
                  <a:tcPr anchor="ctr"/>
                </a:tc>
                <a:extLst>
                  <a:ext uri="{0D108BD9-81ED-4DB2-BD59-A6C34878D82A}">
                    <a16:rowId xmlns:a16="http://schemas.microsoft.com/office/drawing/2014/main" val="944336784"/>
                  </a:ext>
                </a:extLst>
              </a:tr>
              <a:tr h="370840">
                <a:tc vMerge="1">
                  <a:txBody>
                    <a:bodyPr/>
                    <a:lstStyle/>
                    <a:p>
                      <a:endParaRPr kumimoji="1" lang="ja-JP" altLang="en-US"/>
                    </a:p>
                  </a:txBody>
                  <a:tcPr/>
                </a:tc>
                <a:tc>
                  <a:txBody>
                    <a:bodyPr/>
                    <a:lstStyle/>
                    <a:p>
                      <a:r>
                        <a:rPr kumimoji="1" lang="ja-JP" altLang="en-US" sz="1400" dirty="0"/>
                        <a:t>市債</a:t>
                      </a:r>
                      <a:endParaRPr kumimoji="1" lang="en-US" altLang="ja-JP" sz="1400" dirty="0"/>
                    </a:p>
                  </a:txBody>
                  <a:tcPr anchor="ctr"/>
                </a:tc>
                <a:tc>
                  <a:txBody>
                    <a:bodyPr/>
                    <a:lstStyle/>
                    <a:p>
                      <a:pPr algn="r"/>
                      <a:r>
                        <a:rPr kumimoji="1" lang="en-US" altLang="ja-JP" sz="1400" dirty="0"/>
                        <a:t>6</a:t>
                      </a:r>
                      <a:r>
                        <a:rPr kumimoji="1" lang="ja-JP" altLang="en-US" sz="1400" dirty="0"/>
                        <a:t>，</a:t>
                      </a:r>
                      <a:r>
                        <a:rPr kumimoji="1" lang="en-US" altLang="ja-JP" sz="1400" dirty="0"/>
                        <a:t>892</a:t>
                      </a:r>
                      <a:r>
                        <a:rPr kumimoji="1" lang="ja-JP" altLang="en-US" sz="1400" dirty="0"/>
                        <a:t>，</a:t>
                      </a:r>
                      <a:r>
                        <a:rPr kumimoji="1" lang="en-US" altLang="ja-JP" sz="1400" dirty="0"/>
                        <a:t>055</a:t>
                      </a:r>
                      <a:endParaRPr kumimoji="1" lang="ja-JP" altLang="en-US" sz="1400" dirty="0"/>
                    </a:p>
                  </a:txBody>
                  <a:tcPr anchor="ctr"/>
                </a:tc>
                <a:tc>
                  <a:txBody>
                    <a:bodyPr/>
                    <a:lstStyle/>
                    <a:p>
                      <a:pPr algn="r"/>
                      <a:r>
                        <a:rPr kumimoji="1" lang="en-US" altLang="ja-JP" sz="1400" dirty="0"/>
                        <a:t>9.7</a:t>
                      </a:r>
                      <a:r>
                        <a:rPr kumimoji="1" lang="ja-JP" altLang="en-US" sz="1400" dirty="0"/>
                        <a:t>％</a:t>
                      </a:r>
                    </a:p>
                  </a:txBody>
                  <a:tcPr anchor="ctr"/>
                </a:tc>
                <a:extLst>
                  <a:ext uri="{0D108BD9-81ED-4DB2-BD59-A6C34878D82A}">
                    <a16:rowId xmlns:a16="http://schemas.microsoft.com/office/drawing/2014/main" val="2218550873"/>
                  </a:ext>
                </a:extLst>
              </a:tr>
            </a:tbl>
          </a:graphicData>
        </a:graphic>
      </p:graphicFrame>
      <p:graphicFrame>
        <p:nvGraphicFramePr>
          <p:cNvPr id="20" name="表 20">
            <a:extLst>
              <a:ext uri="{FF2B5EF4-FFF2-40B4-BE49-F238E27FC236}">
                <a16:creationId xmlns:a16="http://schemas.microsoft.com/office/drawing/2014/main" id="{4E99E2F7-C6BC-4F2E-859C-60011BDF1591}"/>
              </a:ext>
            </a:extLst>
          </p:cNvPr>
          <p:cNvGraphicFramePr>
            <a:graphicFrameLocks noGrp="1"/>
          </p:cNvGraphicFramePr>
          <p:nvPr>
            <p:extLst>
              <p:ext uri="{D42A27DB-BD31-4B8C-83A1-F6EECF244321}">
                <p14:modId xmlns:p14="http://schemas.microsoft.com/office/powerpoint/2010/main" val="3513916429"/>
              </p:ext>
            </p:extLst>
          </p:nvPr>
        </p:nvGraphicFramePr>
        <p:xfrm>
          <a:off x="6849365" y="5938769"/>
          <a:ext cx="5515356" cy="382969"/>
        </p:xfrm>
        <a:graphic>
          <a:graphicData uri="http://schemas.openxmlformats.org/drawingml/2006/table">
            <a:tbl>
              <a:tblPr firstRow="1" bandRow="1">
                <a:tableStyleId>{5C22544A-7EE6-4342-B048-85BDC9FD1C3A}</a:tableStyleId>
              </a:tblPr>
              <a:tblGrid>
                <a:gridCol w="2213355">
                  <a:extLst>
                    <a:ext uri="{9D8B030D-6E8A-4147-A177-3AD203B41FA5}">
                      <a16:colId xmlns:a16="http://schemas.microsoft.com/office/drawing/2014/main" val="1733841685"/>
                    </a:ext>
                  </a:extLst>
                </a:gridCol>
                <a:gridCol w="2042160">
                  <a:extLst>
                    <a:ext uri="{9D8B030D-6E8A-4147-A177-3AD203B41FA5}">
                      <a16:colId xmlns:a16="http://schemas.microsoft.com/office/drawing/2014/main" val="4046647757"/>
                    </a:ext>
                  </a:extLst>
                </a:gridCol>
                <a:gridCol w="1259841">
                  <a:extLst>
                    <a:ext uri="{9D8B030D-6E8A-4147-A177-3AD203B41FA5}">
                      <a16:colId xmlns:a16="http://schemas.microsoft.com/office/drawing/2014/main" val="1830465779"/>
                    </a:ext>
                  </a:extLst>
                </a:gridCol>
              </a:tblGrid>
              <a:tr h="370840">
                <a:tc>
                  <a:txBody>
                    <a:bodyPr/>
                    <a:lstStyle/>
                    <a:p>
                      <a:pPr algn="ctr"/>
                      <a:r>
                        <a:rPr kumimoji="1" lang="ja-JP" altLang="en-US" dirty="0"/>
                        <a:t>合　　計</a:t>
                      </a:r>
                    </a:p>
                  </a:txBody>
                  <a:tcPr anchor="ctr"/>
                </a:tc>
                <a:tc>
                  <a:txBody>
                    <a:bodyPr/>
                    <a:lstStyle/>
                    <a:p>
                      <a:pPr algn="r"/>
                      <a:r>
                        <a:rPr kumimoji="1" lang="en-US" altLang="ja-JP" dirty="0"/>
                        <a:t>711</a:t>
                      </a:r>
                      <a:r>
                        <a:rPr kumimoji="1" lang="ja-JP" altLang="en-US" dirty="0"/>
                        <a:t>，</a:t>
                      </a:r>
                      <a:r>
                        <a:rPr kumimoji="1" lang="en-US" altLang="ja-JP" dirty="0"/>
                        <a:t>165</a:t>
                      </a:r>
                      <a:r>
                        <a:rPr kumimoji="1" lang="ja-JP" altLang="en-US" dirty="0"/>
                        <a:t>，</a:t>
                      </a:r>
                      <a:r>
                        <a:rPr kumimoji="1" lang="en-US" altLang="ja-JP" dirty="0"/>
                        <a:t>306</a:t>
                      </a:r>
                      <a:endParaRPr kumimoji="1" lang="ja-JP" altLang="en-US" dirty="0"/>
                    </a:p>
                  </a:txBody>
                  <a:tcPr anchor="ctr"/>
                </a:tc>
                <a:tc>
                  <a:txBody>
                    <a:bodyPr/>
                    <a:lstStyle/>
                    <a:p>
                      <a:pPr algn="r"/>
                      <a:r>
                        <a:rPr kumimoji="1" lang="en-US" altLang="ja-JP" dirty="0"/>
                        <a:t>100</a:t>
                      </a:r>
                      <a:r>
                        <a:rPr kumimoji="1" lang="ja-JP" altLang="en-US" dirty="0"/>
                        <a:t>％</a:t>
                      </a:r>
                    </a:p>
                  </a:txBody>
                  <a:tcPr anchor="ctr"/>
                </a:tc>
                <a:extLst>
                  <a:ext uri="{0D108BD9-81ED-4DB2-BD59-A6C34878D82A}">
                    <a16:rowId xmlns:a16="http://schemas.microsoft.com/office/drawing/2014/main" val="3883043981"/>
                  </a:ext>
                </a:extLst>
              </a:tr>
            </a:tbl>
          </a:graphicData>
        </a:graphic>
      </p:graphicFrame>
      <p:sp>
        <p:nvSpPr>
          <p:cNvPr id="21" name="テキスト ボックス 20">
            <a:extLst>
              <a:ext uri="{FF2B5EF4-FFF2-40B4-BE49-F238E27FC236}">
                <a16:creationId xmlns:a16="http://schemas.microsoft.com/office/drawing/2014/main" id="{F954E2B1-EC6B-4773-BA2A-334EEEB31124}"/>
              </a:ext>
            </a:extLst>
          </p:cNvPr>
          <p:cNvSpPr txBox="1"/>
          <p:nvPr/>
        </p:nvSpPr>
        <p:spPr>
          <a:xfrm>
            <a:off x="11019978" y="1004926"/>
            <a:ext cx="1651837" cy="307777"/>
          </a:xfrm>
          <a:prstGeom prst="rect">
            <a:avLst/>
          </a:prstGeom>
          <a:noFill/>
        </p:spPr>
        <p:txBody>
          <a:bodyPr wrap="square" rtlCol="0">
            <a:spAutoFit/>
          </a:bodyPr>
          <a:lstStyle/>
          <a:p>
            <a:r>
              <a:rPr kumimoji="1" lang="ja-JP" altLang="en-US" sz="1400" b="1" dirty="0"/>
              <a:t>（単位：千円）</a:t>
            </a:r>
          </a:p>
        </p:txBody>
      </p:sp>
    </p:spTree>
    <p:extLst>
      <p:ext uri="{BB962C8B-B14F-4D97-AF65-F5344CB8AC3E}">
        <p14:creationId xmlns:p14="http://schemas.microsoft.com/office/powerpoint/2010/main" val="3543966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a:extLst>
              <a:ext uri="{FF2B5EF4-FFF2-40B4-BE49-F238E27FC236}">
                <a16:creationId xmlns:a16="http://schemas.microsoft.com/office/drawing/2014/main" id="{BC82711C-ACDE-4828-81BB-FCC2E4C043A1}"/>
              </a:ext>
            </a:extLst>
          </p:cNvPr>
          <p:cNvGraphicFramePr>
            <a:graphicFrameLocks/>
          </p:cNvGraphicFramePr>
          <p:nvPr>
            <p:extLst>
              <p:ext uri="{D42A27DB-BD31-4B8C-83A1-F6EECF244321}">
                <p14:modId xmlns:p14="http://schemas.microsoft.com/office/powerpoint/2010/main" val="3325499223"/>
              </p:ext>
            </p:extLst>
          </p:nvPr>
        </p:nvGraphicFramePr>
        <p:xfrm>
          <a:off x="0" y="1329752"/>
          <a:ext cx="6471139" cy="4980942"/>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195798"/>
            <a:ext cx="11595796" cy="636779"/>
          </a:xfrm>
        </p:spPr>
        <p:txBody>
          <a:bodyPr>
            <a:normAutofit/>
          </a:bodyPr>
          <a:lstStyle/>
          <a:p>
            <a:r>
              <a:rPr lang="ja-JP" altLang="en-US" sz="3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④</a:t>
            </a:r>
            <a:r>
              <a:rPr kumimoji="1" lang="ja-JP" altLang="en-US" sz="3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歳出予算の概要　（目的別）</a:t>
            </a: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832577"/>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12</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8" name="グラフ 7">
            <a:extLst>
              <a:ext uri="{FF2B5EF4-FFF2-40B4-BE49-F238E27FC236}">
                <a16:creationId xmlns:a16="http://schemas.microsoft.com/office/drawing/2014/main" id="{A3B55EDF-9478-4868-9B99-00E4822A9F0E}"/>
              </a:ext>
            </a:extLst>
          </p:cNvPr>
          <p:cNvGraphicFramePr>
            <a:graphicFrameLocks/>
          </p:cNvGraphicFramePr>
          <p:nvPr>
            <p:extLst>
              <p:ext uri="{D42A27DB-BD31-4B8C-83A1-F6EECF244321}">
                <p14:modId xmlns:p14="http://schemas.microsoft.com/office/powerpoint/2010/main" val="3145180704"/>
              </p:ext>
            </p:extLst>
          </p:nvPr>
        </p:nvGraphicFramePr>
        <p:xfrm>
          <a:off x="944611" y="1053822"/>
          <a:ext cx="5680075" cy="5241102"/>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B72CD685-38B1-48C1-98F5-3BD77E024A9C}"/>
              </a:ext>
            </a:extLst>
          </p:cNvPr>
          <p:cNvSpPr txBox="1"/>
          <p:nvPr/>
        </p:nvSpPr>
        <p:spPr>
          <a:xfrm>
            <a:off x="3737910" y="1882817"/>
            <a:ext cx="877163" cy="646331"/>
          </a:xfrm>
          <a:prstGeom prst="rect">
            <a:avLst/>
          </a:prstGeom>
          <a:noFill/>
        </p:spPr>
        <p:txBody>
          <a:bodyPr wrap="none" rtlCol="0">
            <a:spAutoFit/>
          </a:bodyPr>
          <a:lstStyle/>
          <a:p>
            <a:r>
              <a:rPr kumimoji="1" lang="ja-JP" altLang="en-US" b="1" dirty="0">
                <a:solidFill>
                  <a:schemeClr val="bg1"/>
                </a:solidFill>
              </a:rPr>
              <a:t>総務費</a:t>
            </a:r>
            <a:endParaRPr kumimoji="1" lang="en-US" altLang="ja-JP" b="1" dirty="0">
              <a:solidFill>
                <a:schemeClr val="bg1"/>
              </a:solidFill>
            </a:endParaRPr>
          </a:p>
          <a:p>
            <a:r>
              <a:rPr lang="en-US" altLang="ja-JP" sz="1600" b="1" dirty="0">
                <a:solidFill>
                  <a:schemeClr val="bg1"/>
                </a:solidFill>
              </a:rPr>
              <a:t>19.7</a:t>
            </a:r>
            <a:r>
              <a:rPr lang="ja-JP" altLang="en-US" b="1" dirty="0">
                <a:solidFill>
                  <a:schemeClr val="bg1"/>
                </a:solidFill>
              </a:rPr>
              <a:t>％</a:t>
            </a:r>
            <a:endParaRPr lang="en-US" altLang="ja-JP" b="1" dirty="0">
              <a:solidFill>
                <a:schemeClr val="bg1"/>
              </a:solidFill>
            </a:endParaRPr>
          </a:p>
        </p:txBody>
      </p:sp>
      <p:sp>
        <p:nvSpPr>
          <p:cNvPr id="13" name="テキスト ボックス 12">
            <a:extLst>
              <a:ext uri="{FF2B5EF4-FFF2-40B4-BE49-F238E27FC236}">
                <a16:creationId xmlns:a16="http://schemas.microsoft.com/office/drawing/2014/main" id="{560D49CD-88E1-4566-AA4A-948759FC97D2}"/>
              </a:ext>
            </a:extLst>
          </p:cNvPr>
          <p:cNvSpPr txBox="1"/>
          <p:nvPr/>
        </p:nvSpPr>
        <p:spPr>
          <a:xfrm>
            <a:off x="1874616" y="3564082"/>
            <a:ext cx="2646878" cy="400110"/>
          </a:xfrm>
          <a:prstGeom prst="rect">
            <a:avLst/>
          </a:prstGeom>
          <a:noFill/>
        </p:spPr>
        <p:txBody>
          <a:bodyPr wrap="none" rtlCol="0">
            <a:spAutoFit/>
          </a:bodyPr>
          <a:lstStyle/>
          <a:p>
            <a:r>
              <a:rPr lang="en-US" altLang="ja-JP" sz="2000" b="1" dirty="0"/>
              <a:t>711</a:t>
            </a:r>
            <a:r>
              <a:rPr lang="ja-JP" altLang="en-US" sz="2000" b="1" dirty="0"/>
              <a:t>億</a:t>
            </a:r>
            <a:r>
              <a:rPr lang="en-US" altLang="ja-JP" sz="2000" b="1" dirty="0"/>
              <a:t>6</a:t>
            </a:r>
            <a:r>
              <a:rPr lang="ja-JP" altLang="en-US" sz="2000" b="1" dirty="0"/>
              <a:t>，</a:t>
            </a:r>
            <a:r>
              <a:rPr lang="en-US" altLang="ja-JP" sz="2000" b="1" dirty="0"/>
              <a:t>530</a:t>
            </a:r>
            <a:r>
              <a:rPr lang="ja-JP" altLang="en-US" sz="2000" b="1" dirty="0"/>
              <a:t>万</a:t>
            </a:r>
            <a:r>
              <a:rPr lang="en-US" altLang="ja-JP" sz="2000" b="1" dirty="0"/>
              <a:t>6</a:t>
            </a:r>
            <a:r>
              <a:rPr lang="ja-JP" altLang="en-US" sz="2000" b="1" dirty="0"/>
              <a:t>千円</a:t>
            </a:r>
            <a:endParaRPr lang="en-US" altLang="ja-JP" sz="2000" b="1" dirty="0"/>
          </a:p>
        </p:txBody>
      </p:sp>
      <p:sp>
        <p:nvSpPr>
          <p:cNvPr id="14" name="テキスト ボックス 9">
            <a:extLst>
              <a:ext uri="{FF2B5EF4-FFF2-40B4-BE49-F238E27FC236}">
                <a16:creationId xmlns:a16="http://schemas.microsoft.com/office/drawing/2014/main" id="{312A1368-2F58-42BF-A459-1FFE368BFA61}"/>
              </a:ext>
            </a:extLst>
          </p:cNvPr>
          <p:cNvSpPr txBox="1"/>
          <p:nvPr/>
        </p:nvSpPr>
        <p:spPr>
          <a:xfrm>
            <a:off x="1907955" y="2311759"/>
            <a:ext cx="1082348" cy="52322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400" b="1" dirty="0">
                <a:solidFill>
                  <a:schemeClr val="bg1"/>
                </a:solidFill>
              </a:rPr>
              <a:t>災害復旧費</a:t>
            </a:r>
            <a:endParaRPr kumimoji="1" lang="en-US" altLang="ja-JP" sz="1400" b="1" dirty="0">
              <a:solidFill>
                <a:schemeClr val="bg1"/>
              </a:solidFill>
            </a:endParaRPr>
          </a:p>
          <a:p>
            <a:r>
              <a:rPr lang="en-US" altLang="ja-JP" sz="1400" b="1" dirty="0">
                <a:solidFill>
                  <a:schemeClr val="bg1"/>
                </a:solidFill>
              </a:rPr>
              <a:t>0.7</a:t>
            </a:r>
            <a:r>
              <a:rPr lang="ja-JP" altLang="en-US" sz="1400" b="1" dirty="0">
                <a:solidFill>
                  <a:schemeClr val="bg1"/>
                </a:solidFill>
              </a:rPr>
              <a:t>％</a:t>
            </a:r>
            <a:endParaRPr lang="en-US" altLang="ja-JP" sz="1400" b="1" dirty="0">
              <a:solidFill>
                <a:schemeClr val="bg1"/>
              </a:solidFill>
            </a:endParaRPr>
          </a:p>
        </p:txBody>
      </p:sp>
      <p:sp>
        <p:nvSpPr>
          <p:cNvPr id="15" name="テキスト ボックス 9">
            <a:extLst>
              <a:ext uri="{FF2B5EF4-FFF2-40B4-BE49-F238E27FC236}">
                <a16:creationId xmlns:a16="http://schemas.microsoft.com/office/drawing/2014/main" id="{312A1368-2F58-42BF-A459-1FFE368BFA61}"/>
              </a:ext>
            </a:extLst>
          </p:cNvPr>
          <p:cNvSpPr txBox="1"/>
          <p:nvPr/>
        </p:nvSpPr>
        <p:spPr>
          <a:xfrm>
            <a:off x="1757500" y="1699845"/>
            <a:ext cx="800219" cy="58477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b="1" dirty="0">
                <a:solidFill>
                  <a:schemeClr val="bg1"/>
                </a:solidFill>
              </a:rPr>
              <a:t>公債債</a:t>
            </a:r>
            <a:endParaRPr kumimoji="1" lang="en-US" altLang="ja-JP" sz="1600" b="1" dirty="0">
              <a:solidFill>
                <a:schemeClr val="bg1"/>
              </a:solidFill>
            </a:endParaRPr>
          </a:p>
          <a:p>
            <a:r>
              <a:rPr lang="en-US" altLang="ja-JP" sz="1600" b="1" dirty="0">
                <a:solidFill>
                  <a:schemeClr val="bg1"/>
                </a:solidFill>
              </a:rPr>
              <a:t>11.8</a:t>
            </a:r>
            <a:r>
              <a:rPr lang="ja-JP" altLang="en-US" sz="1600" b="1" dirty="0">
                <a:solidFill>
                  <a:schemeClr val="bg1"/>
                </a:solidFill>
              </a:rPr>
              <a:t>％</a:t>
            </a:r>
            <a:endParaRPr lang="en-US" altLang="ja-JP" sz="1600" b="1" dirty="0">
              <a:solidFill>
                <a:schemeClr val="bg1"/>
              </a:solidFill>
            </a:endParaRPr>
          </a:p>
        </p:txBody>
      </p:sp>
      <p:graphicFrame>
        <p:nvGraphicFramePr>
          <p:cNvPr id="16" name="表 16">
            <a:extLst>
              <a:ext uri="{FF2B5EF4-FFF2-40B4-BE49-F238E27FC236}">
                <a16:creationId xmlns:a16="http://schemas.microsoft.com/office/drawing/2014/main" id="{BA92D931-9843-423E-9049-BE46AA844402}"/>
              </a:ext>
            </a:extLst>
          </p:cNvPr>
          <p:cNvGraphicFramePr>
            <a:graphicFrameLocks noGrp="1"/>
          </p:cNvGraphicFramePr>
          <p:nvPr>
            <p:extLst>
              <p:ext uri="{D42A27DB-BD31-4B8C-83A1-F6EECF244321}">
                <p14:modId xmlns:p14="http://schemas.microsoft.com/office/powerpoint/2010/main" val="1974783472"/>
              </p:ext>
            </p:extLst>
          </p:nvPr>
        </p:nvGraphicFramePr>
        <p:xfrm>
          <a:off x="6885007" y="1149653"/>
          <a:ext cx="5479715" cy="404040"/>
        </p:xfrm>
        <a:graphic>
          <a:graphicData uri="http://schemas.openxmlformats.org/drawingml/2006/table">
            <a:tbl>
              <a:tblPr firstRow="1" bandRow="1">
                <a:tableStyleId>{5C22544A-7EE6-4342-B048-85BDC9FD1C3A}</a:tableStyleId>
              </a:tblPr>
              <a:tblGrid>
                <a:gridCol w="2187875">
                  <a:extLst>
                    <a:ext uri="{9D8B030D-6E8A-4147-A177-3AD203B41FA5}">
                      <a16:colId xmlns:a16="http://schemas.microsoft.com/office/drawing/2014/main" val="853986368"/>
                    </a:ext>
                  </a:extLst>
                </a:gridCol>
                <a:gridCol w="2012703">
                  <a:extLst>
                    <a:ext uri="{9D8B030D-6E8A-4147-A177-3AD203B41FA5}">
                      <a16:colId xmlns:a16="http://schemas.microsoft.com/office/drawing/2014/main" val="4083119455"/>
                    </a:ext>
                  </a:extLst>
                </a:gridCol>
                <a:gridCol w="1279137">
                  <a:extLst>
                    <a:ext uri="{9D8B030D-6E8A-4147-A177-3AD203B41FA5}">
                      <a16:colId xmlns:a16="http://schemas.microsoft.com/office/drawing/2014/main" val="552660656"/>
                    </a:ext>
                  </a:extLst>
                </a:gridCol>
              </a:tblGrid>
              <a:tr h="404040">
                <a:tc>
                  <a:txBody>
                    <a:bodyPr/>
                    <a:lstStyle/>
                    <a:p>
                      <a:pPr algn="ctr"/>
                      <a:r>
                        <a:rPr kumimoji="1" lang="ja-JP" altLang="en-US" sz="1400" dirty="0"/>
                        <a:t>款</a:t>
                      </a:r>
                    </a:p>
                  </a:txBody>
                  <a:tcPr anchor="ctr"/>
                </a:tc>
                <a:tc>
                  <a:txBody>
                    <a:bodyPr/>
                    <a:lstStyle/>
                    <a:p>
                      <a:pPr algn="ctr"/>
                      <a:r>
                        <a:rPr kumimoji="1" lang="ja-JP" altLang="en-US" sz="1400" dirty="0"/>
                        <a:t>予　算　額</a:t>
                      </a:r>
                    </a:p>
                  </a:txBody>
                  <a:tcPr anchor="ctr"/>
                </a:tc>
                <a:tc>
                  <a:txBody>
                    <a:bodyPr/>
                    <a:lstStyle/>
                    <a:p>
                      <a:pPr algn="ctr"/>
                      <a:r>
                        <a:rPr kumimoji="1" lang="ja-JP" altLang="en-US" sz="1400" dirty="0"/>
                        <a:t>比　率</a:t>
                      </a:r>
                    </a:p>
                  </a:txBody>
                  <a:tcPr anchor="ctr"/>
                </a:tc>
                <a:extLst>
                  <a:ext uri="{0D108BD9-81ED-4DB2-BD59-A6C34878D82A}">
                    <a16:rowId xmlns:a16="http://schemas.microsoft.com/office/drawing/2014/main" val="3371750580"/>
                  </a:ext>
                </a:extLst>
              </a:tr>
            </a:tbl>
          </a:graphicData>
        </a:graphic>
      </p:graphicFrame>
      <p:graphicFrame>
        <p:nvGraphicFramePr>
          <p:cNvPr id="20" name="表 20">
            <a:extLst>
              <a:ext uri="{FF2B5EF4-FFF2-40B4-BE49-F238E27FC236}">
                <a16:creationId xmlns:a16="http://schemas.microsoft.com/office/drawing/2014/main" id="{4E99E2F7-C6BC-4F2E-859C-60011BDF1591}"/>
              </a:ext>
            </a:extLst>
          </p:cNvPr>
          <p:cNvGraphicFramePr>
            <a:graphicFrameLocks noGrp="1"/>
          </p:cNvGraphicFramePr>
          <p:nvPr>
            <p:extLst>
              <p:ext uri="{D42A27DB-BD31-4B8C-83A1-F6EECF244321}">
                <p14:modId xmlns:p14="http://schemas.microsoft.com/office/powerpoint/2010/main" val="4044956310"/>
              </p:ext>
            </p:extLst>
          </p:nvPr>
        </p:nvGraphicFramePr>
        <p:xfrm>
          <a:off x="6849366" y="6031930"/>
          <a:ext cx="5515356" cy="382969"/>
        </p:xfrm>
        <a:graphic>
          <a:graphicData uri="http://schemas.openxmlformats.org/drawingml/2006/table">
            <a:tbl>
              <a:tblPr firstRow="1" bandRow="1">
                <a:tableStyleId>{5C22544A-7EE6-4342-B048-85BDC9FD1C3A}</a:tableStyleId>
              </a:tblPr>
              <a:tblGrid>
                <a:gridCol w="2213355">
                  <a:extLst>
                    <a:ext uri="{9D8B030D-6E8A-4147-A177-3AD203B41FA5}">
                      <a16:colId xmlns:a16="http://schemas.microsoft.com/office/drawing/2014/main" val="1733841685"/>
                    </a:ext>
                  </a:extLst>
                </a:gridCol>
                <a:gridCol w="2042160">
                  <a:extLst>
                    <a:ext uri="{9D8B030D-6E8A-4147-A177-3AD203B41FA5}">
                      <a16:colId xmlns:a16="http://schemas.microsoft.com/office/drawing/2014/main" val="4046647757"/>
                    </a:ext>
                  </a:extLst>
                </a:gridCol>
                <a:gridCol w="1259841">
                  <a:extLst>
                    <a:ext uri="{9D8B030D-6E8A-4147-A177-3AD203B41FA5}">
                      <a16:colId xmlns:a16="http://schemas.microsoft.com/office/drawing/2014/main" val="1830465779"/>
                    </a:ext>
                  </a:extLst>
                </a:gridCol>
              </a:tblGrid>
              <a:tr h="342532">
                <a:tc>
                  <a:txBody>
                    <a:bodyPr/>
                    <a:lstStyle/>
                    <a:p>
                      <a:pPr algn="ctr"/>
                      <a:r>
                        <a:rPr kumimoji="1" lang="ja-JP" altLang="en-US" dirty="0"/>
                        <a:t>合　　計</a:t>
                      </a:r>
                    </a:p>
                  </a:txBody>
                  <a:tcPr anchor="ctr"/>
                </a:tc>
                <a:tc>
                  <a:txBody>
                    <a:bodyPr/>
                    <a:lstStyle/>
                    <a:p>
                      <a:pPr algn="r"/>
                      <a:r>
                        <a:rPr kumimoji="1" lang="en-US" altLang="ja-JP" dirty="0"/>
                        <a:t>711</a:t>
                      </a:r>
                      <a:r>
                        <a:rPr kumimoji="1" lang="ja-JP" altLang="en-US" dirty="0"/>
                        <a:t>，</a:t>
                      </a:r>
                      <a:r>
                        <a:rPr kumimoji="1" lang="en-US" altLang="ja-JP" dirty="0"/>
                        <a:t>165</a:t>
                      </a:r>
                      <a:r>
                        <a:rPr kumimoji="1" lang="ja-JP" altLang="en-US" dirty="0"/>
                        <a:t>，</a:t>
                      </a:r>
                      <a:r>
                        <a:rPr kumimoji="1" lang="en-US" altLang="ja-JP" dirty="0"/>
                        <a:t>306</a:t>
                      </a:r>
                      <a:endParaRPr kumimoji="1" lang="ja-JP" altLang="en-US" dirty="0"/>
                    </a:p>
                  </a:txBody>
                  <a:tcPr anchor="ctr"/>
                </a:tc>
                <a:tc>
                  <a:txBody>
                    <a:bodyPr/>
                    <a:lstStyle/>
                    <a:p>
                      <a:pPr algn="r"/>
                      <a:r>
                        <a:rPr kumimoji="1" lang="en-US" altLang="ja-JP" dirty="0"/>
                        <a:t>100</a:t>
                      </a:r>
                      <a:r>
                        <a:rPr kumimoji="1" lang="ja-JP" altLang="en-US" dirty="0"/>
                        <a:t>％</a:t>
                      </a:r>
                    </a:p>
                  </a:txBody>
                  <a:tcPr anchor="ctr"/>
                </a:tc>
                <a:extLst>
                  <a:ext uri="{0D108BD9-81ED-4DB2-BD59-A6C34878D82A}">
                    <a16:rowId xmlns:a16="http://schemas.microsoft.com/office/drawing/2014/main" val="3883043981"/>
                  </a:ext>
                </a:extLst>
              </a:tr>
            </a:tbl>
          </a:graphicData>
        </a:graphic>
      </p:graphicFrame>
      <p:sp>
        <p:nvSpPr>
          <p:cNvPr id="21" name="テキスト ボックス 20">
            <a:extLst>
              <a:ext uri="{FF2B5EF4-FFF2-40B4-BE49-F238E27FC236}">
                <a16:creationId xmlns:a16="http://schemas.microsoft.com/office/drawing/2014/main" id="{F954E2B1-EC6B-4773-BA2A-334EEEB31124}"/>
              </a:ext>
            </a:extLst>
          </p:cNvPr>
          <p:cNvSpPr txBox="1"/>
          <p:nvPr/>
        </p:nvSpPr>
        <p:spPr>
          <a:xfrm>
            <a:off x="11042109" y="886419"/>
            <a:ext cx="1651837" cy="307777"/>
          </a:xfrm>
          <a:prstGeom prst="rect">
            <a:avLst/>
          </a:prstGeom>
          <a:noFill/>
        </p:spPr>
        <p:txBody>
          <a:bodyPr wrap="square" rtlCol="0">
            <a:spAutoFit/>
          </a:bodyPr>
          <a:lstStyle/>
          <a:p>
            <a:r>
              <a:rPr kumimoji="1" lang="ja-JP" altLang="en-US" sz="1400" b="1" dirty="0"/>
              <a:t>（単位：千円）</a:t>
            </a:r>
          </a:p>
        </p:txBody>
      </p:sp>
      <p:graphicFrame>
        <p:nvGraphicFramePr>
          <p:cNvPr id="3" name="表 3">
            <a:extLst>
              <a:ext uri="{FF2B5EF4-FFF2-40B4-BE49-F238E27FC236}">
                <a16:creationId xmlns:a16="http://schemas.microsoft.com/office/drawing/2014/main" id="{D6D82A5D-0F9C-4D16-91CB-1B1B2F3E583C}"/>
              </a:ext>
            </a:extLst>
          </p:cNvPr>
          <p:cNvGraphicFramePr>
            <a:graphicFrameLocks noGrp="1"/>
          </p:cNvGraphicFramePr>
          <p:nvPr>
            <p:extLst>
              <p:ext uri="{D42A27DB-BD31-4B8C-83A1-F6EECF244321}">
                <p14:modId xmlns:p14="http://schemas.microsoft.com/office/powerpoint/2010/main" val="2804223574"/>
              </p:ext>
            </p:extLst>
          </p:nvPr>
        </p:nvGraphicFramePr>
        <p:xfrm>
          <a:off x="6885007" y="1599224"/>
          <a:ext cx="5466083" cy="4346732"/>
        </p:xfrm>
        <a:graphic>
          <a:graphicData uri="http://schemas.openxmlformats.org/drawingml/2006/table">
            <a:tbl>
              <a:tblPr firstRow="1" bandRow="1">
                <a:tableStyleId>{16D9F66E-5EB9-4882-86FB-DCBF35E3C3E4}</a:tableStyleId>
              </a:tblPr>
              <a:tblGrid>
                <a:gridCol w="2187873">
                  <a:extLst>
                    <a:ext uri="{9D8B030D-6E8A-4147-A177-3AD203B41FA5}">
                      <a16:colId xmlns:a16="http://schemas.microsoft.com/office/drawing/2014/main" val="3176977444"/>
                    </a:ext>
                  </a:extLst>
                </a:gridCol>
                <a:gridCol w="2001520">
                  <a:extLst>
                    <a:ext uri="{9D8B030D-6E8A-4147-A177-3AD203B41FA5}">
                      <a16:colId xmlns:a16="http://schemas.microsoft.com/office/drawing/2014/main" val="65408018"/>
                    </a:ext>
                  </a:extLst>
                </a:gridCol>
                <a:gridCol w="1276690">
                  <a:extLst>
                    <a:ext uri="{9D8B030D-6E8A-4147-A177-3AD203B41FA5}">
                      <a16:colId xmlns:a16="http://schemas.microsoft.com/office/drawing/2014/main" val="4108543219"/>
                    </a:ext>
                  </a:extLst>
                </a:gridCol>
              </a:tblGrid>
              <a:tr h="334364">
                <a:tc>
                  <a:txBody>
                    <a:bodyPr/>
                    <a:lstStyle/>
                    <a:p>
                      <a:pPr algn="dist"/>
                      <a:r>
                        <a:rPr kumimoji="1" lang="ja-JP" altLang="en-US" sz="1400" b="1" dirty="0"/>
                        <a:t>議会費</a:t>
                      </a:r>
                    </a:p>
                  </a:txBody>
                  <a:tcPr anchor="ctr"/>
                </a:tc>
                <a:tc>
                  <a:txBody>
                    <a:bodyPr/>
                    <a:lstStyle/>
                    <a:p>
                      <a:pPr algn="r"/>
                      <a:r>
                        <a:rPr kumimoji="1" lang="ja-JP" altLang="en-US" sz="1400" b="1" dirty="0"/>
                        <a:t>３４５，５１３</a:t>
                      </a:r>
                    </a:p>
                  </a:txBody>
                  <a:tcPr anchor="ctr"/>
                </a:tc>
                <a:tc>
                  <a:txBody>
                    <a:bodyPr/>
                    <a:lstStyle/>
                    <a:p>
                      <a:pPr algn="r"/>
                      <a:r>
                        <a:rPr kumimoji="1" lang="ja-JP" altLang="en-US" sz="1400" b="1" dirty="0"/>
                        <a:t>０．５％</a:t>
                      </a:r>
                    </a:p>
                  </a:txBody>
                  <a:tcPr/>
                </a:tc>
                <a:extLst>
                  <a:ext uri="{0D108BD9-81ED-4DB2-BD59-A6C34878D82A}">
                    <a16:rowId xmlns:a16="http://schemas.microsoft.com/office/drawing/2014/main" val="1428627249"/>
                  </a:ext>
                </a:extLst>
              </a:tr>
              <a:tr h="334364">
                <a:tc>
                  <a:txBody>
                    <a:bodyPr/>
                    <a:lstStyle/>
                    <a:p>
                      <a:pPr algn="dist"/>
                      <a:r>
                        <a:rPr kumimoji="1" lang="ja-JP" altLang="en-US" sz="1400" b="1" dirty="0"/>
                        <a:t>総務費</a:t>
                      </a:r>
                    </a:p>
                  </a:txBody>
                  <a:tcPr anchor="ctr"/>
                </a:tc>
                <a:tc>
                  <a:txBody>
                    <a:bodyPr/>
                    <a:lstStyle/>
                    <a:p>
                      <a:pPr algn="r"/>
                      <a:r>
                        <a:rPr kumimoji="1" lang="ja-JP" altLang="en-US" sz="1400" b="1" dirty="0"/>
                        <a:t>１４，００１，０７６</a:t>
                      </a:r>
                    </a:p>
                  </a:txBody>
                  <a:tcPr anchor="ctr"/>
                </a:tc>
                <a:tc>
                  <a:txBody>
                    <a:bodyPr/>
                    <a:lstStyle/>
                    <a:p>
                      <a:pPr algn="r"/>
                      <a:r>
                        <a:rPr kumimoji="1" lang="ja-JP" altLang="en-US" sz="1400" b="1" dirty="0"/>
                        <a:t>１９．７％</a:t>
                      </a:r>
                    </a:p>
                  </a:txBody>
                  <a:tcPr/>
                </a:tc>
                <a:extLst>
                  <a:ext uri="{0D108BD9-81ED-4DB2-BD59-A6C34878D82A}">
                    <a16:rowId xmlns:a16="http://schemas.microsoft.com/office/drawing/2014/main" val="2237157974"/>
                  </a:ext>
                </a:extLst>
              </a:tr>
              <a:tr h="334364">
                <a:tc>
                  <a:txBody>
                    <a:bodyPr/>
                    <a:lstStyle/>
                    <a:p>
                      <a:pPr algn="dist"/>
                      <a:r>
                        <a:rPr kumimoji="1" lang="ja-JP" altLang="en-US" sz="1400" b="1" dirty="0"/>
                        <a:t>民生費</a:t>
                      </a:r>
                    </a:p>
                  </a:txBody>
                  <a:tcPr anchor="ctr"/>
                </a:tc>
                <a:tc>
                  <a:txBody>
                    <a:bodyPr/>
                    <a:lstStyle/>
                    <a:p>
                      <a:pPr algn="r"/>
                      <a:r>
                        <a:rPr kumimoji="1" lang="ja-JP" altLang="en-US" sz="1400" b="1" dirty="0"/>
                        <a:t>２１，７６２，０２９</a:t>
                      </a:r>
                    </a:p>
                  </a:txBody>
                  <a:tcPr anchor="ctr"/>
                </a:tc>
                <a:tc>
                  <a:txBody>
                    <a:bodyPr/>
                    <a:lstStyle/>
                    <a:p>
                      <a:pPr algn="r"/>
                      <a:r>
                        <a:rPr kumimoji="1" lang="ja-JP" altLang="en-US" sz="1400" b="1" dirty="0"/>
                        <a:t>３０．６％</a:t>
                      </a:r>
                    </a:p>
                  </a:txBody>
                  <a:tcPr/>
                </a:tc>
                <a:extLst>
                  <a:ext uri="{0D108BD9-81ED-4DB2-BD59-A6C34878D82A}">
                    <a16:rowId xmlns:a16="http://schemas.microsoft.com/office/drawing/2014/main" val="217864865"/>
                  </a:ext>
                </a:extLst>
              </a:tr>
              <a:tr h="334364">
                <a:tc>
                  <a:txBody>
                    <a:bodyPr/>
                    <a:lstStyle/>
                    <a:p>
                      <a:pPr algn="dist"/>
                      <a:r>
                        <a:rPr kumimoji="1" lang="ja-JP" altLang="en-US" sz="1400" b="1" dirty="0"/>
                        <a:t>衛生費</a:t>
                      </a:r>
                    </a:p>
                  </a:txBody>
                  <a:tcPr anchor="ctr"/>
                </a:tc>
                <a:tc>
                  <a:txBody>
                    <a:bodyPr/>
                    <a:lstStyle/>
                    <a:p>
                      <a:pPr algn="r"/>
                      <a:r>
                        <a:rPr kumimoji="1" lang="ja-JP" altLang="en-US" sz="1400" b="1" dirty="0"/>
                        <a:t>７，２０６，８４８</a:t>
                      </a:r>
                    </a:p>
                  </a:txBody>
                  <a:tcPr anchor="ctr"/>
                </a:tc>
                <a:tc>
                  <a:txBody>
                    <a:bodyPr/>
                    <a:lstStyle/>
                    <a:p>
                      <a:pPr algn="r"/>
                      <a:r>
                        <a:rPr kumimoji="1" lang="ja-JP" altLang="en-US" sz="1400" b="1" dirty="0"/>
                        <a:t>１０．１％</a:t>
                      </a:r>
                    </a:p>
                  </a:txBody>
                  <a:tcPr/>
                </a:tc>
                <a:extLst>
                  <a:ext uri="{0D108BD9-81ED-4DB2-BD59-A6C34878D82A}">
                    <a16:rowId xmlns:a16="http://schemas.microsoft.com/office/drawing/2014/main" val="1393298163"/>
                  </a:ext>
                </a:extLst>
              </a:tr>
              <a:tr h="334364">
                <a:tc>
                  <a:txBody>
                    <a:bodyPr/>
                    <a:lstStyle/>
                    <a:p>
                      <a:pPr algn="dist"/>
                      <a:r>
                        <a:rPr kumimoji="1" lang="ja-JP" altLang="en-US" sz="1400" b="1" dirty="0"/>
                        <a:t>労働費</a:t>
                      </a:r>
                    </a:p>
                  </a:txBody>
                  <a:tcPr anchor="ctr"/>
                </a:tc>
                <a:tc>
                  <a:txBody>
                    <a:bodyPr/>
                    <a:lstStyle/>
                    <a:p>
                      <a:pPr algn="r"/>
                      <a:r>
                        <a:rPr kumimoji="1" lang="ja-JP" altLang="en-US" sz="1400" b="1" dirty="0"/>
                        <a:t>５０，９３１</a:t>
                      </a:r>
                    </a:p>
                  </a:txBody>
                  <a:tcPr anchor="ctr"/>
                </a:tc>
                <a:tc>
                  <a:txBody>
                    <a:bodyPr/>
                    <a:lstStyle/>
                    <a:p>
                      <a:pPr algn="r"/>
                      <a:r>
                        <a:rPr kumimoji="1" lang="ja-JP" altLang="en-US" sz="1400" b="1" dirty="0"/>
                        <a:t>０．１％</a:t>
                      </a:r>
                    </a:p>
                  </a:txBody>
                  <a:tcPr/>
                </a:tc>
                <a:extLst>
                  <a:ext uri="{0D108BD9-81ED-4DB2-BD59-A6C34878D82A}">
                    <a16:rowId xmlns:a16="http://schemas.microsoft.com/office/drawing/2014/main" val="3587474099"/>
                  </a:ext>
                </a:extLst>
              </a:tr>
              <a:tr h="334364">
                <a:tc>
                  <a:txBody>
                    <a:bodyPr/>
                    <a:lstStyle/>
                    <a:p>
                      <a:pPr algn="dist"/>
                      <a:r>
                        <a:rPr kumimoji="1" lang="ja-JP" altLang="en-US" sz="1400" b="1" dirty="0"/>
                        <a:t>農林水産業費</a:t>
                      </a:r>
                    </a:p>
                  </a:txBody>
                  <a:tcPr anchor="ctr"/>
                </a:tc>
                <a:tc>
                  <a:txBody>
                    <a:bodyPr/>
                    <a:lstStyle/>
                    <a:p>
                      <a:pPr algn="r"/>
                      <a:r>
                        <a:rPr kumimoji="1" lang="ja-JP" altLang="en-US" sz="1400" b="1" dirty="0"/>
                        <a:t>３，７９０，２８２</a:t>
                      </a:r>
                    </a:p>
                  </a:txBody>
                  <a:tcPr anchor="ctr"/>
                </a:tc>
                <a:tc>
                  <a:txBody>
                    <a:bodyPr/>
                    <a:lstStyle/>
                    <a:p>
                      <a:pPr algn="r"/>
                      <a:r>
                        <a:rPr kumimoji="1" lang="ja-JP" altLang="en-US" sz="1400" b="1" dirty="0"/>
                        <a:t>５．３％</a:t>
                      </a:r>
                    </a:p>
                  </a:txBody>
                  <a:tcPr/>
                </a:tc>
                <a:extLst>
                  <a:ext uri="{0D108BD9-81ED-4DB2-BD59-A6C34878D82A}">
                    <a16:rowId xmlns:a16="http://schemas.microsoft.com/office/drawing/2014/main" val="3432141274"/>
                  </a:ext>
                </a:extLst>
              </a:tr>
              <a:tr h="334364">
                <a:tc>
                  <a:txBody>
                    <a:bodyPr/>
                    <a:lstStyle/>
                    <a:p>
                      <a:pPr algn="dist"/>
                      <a:r>
                        <a:rPr kumimoji="1" lang="ja-JP" altLang="en-US" sz="1400" b="1" dirty="0"/>
                        <a:t>商工費</a:t>
                      </a:r>
                    </a:p>
                  </a:txBody>
                  <a:tcPr anchor="ctr"/>
                </a:tc>
                <a:tc>
                  <a:txBody>
                    <a:bodyPr/>
                    <a:lstStyle/>
                    <a:p>
                      <a:pPr algn="r"/>
                      <a:r>
                        <a:rPr kumimoji="1" lang="ja-JP" altLang="en-US" sz="1400" b="1" dirty="0"/>
                        <a:t>１，８６１，２３０</a:t>
                      </a:r>
                    </a:p>
                  </a:txBody>
                  <a:tcPr anchor="ctr"/>
                </a:tc>
                <a:tc>
                  <a:txBody>
                    <a:bodyPr/>
                    <a:lstStyle/>
                    <a:p>
                      <a:pPr algn="r"/>
                      <a:r>
                        <a:rPr kumimoji="1" lang="ja-JP" altLang="en-US" sz="1400" b="1" dirty="0"/>
                        <a:t>２．６％</a:t>
                      </a:r>
                    </a:p>
                  </a:txBody>
                  <a:tcPr/>
                </a:tc>
                <a:extLst>
                  <a:ext uri="{0D108BD9-81ED-4DB2-BD59-A6C34878D82A}">
                    <a16:rowId xmlns:a16="http://schemas.microsoft.com/office/drawing/2014/main" val="1821628328"/>
                  </a:ext>
                </a:extLst>
              </a:tr>
              <a:tr h="334364">
                <a:tc>
                  <a:txBody>
                    <a:bodyPr/>
                    <a:lstStyle/>
                    <a:p>
                      <a:pPr algn="dist"/>
                      <a:r>
                        <a:rPr kumimoji="1" lang="ja-JP" altLang="en-US" sz="1400" b="1" dirty="0"/>
                        <a:t>土木費</a:t>
                      </a:r>
                    </a:p>
                  </a:txBody>
                  <a:tcPr anchor="ctr"/>
                </a:tc>
                <a:tc>
                  <a:txBody>
                    <a:bodyPr/>
                    <a:lstStyle/>
                    <a:p>
                      <a:pPr algn="r"/>
                      <a:r>
                        <a:rPr kumimoji="1" lang="ja-JP" altLang="en-US" sz="1400" b="1" dirty="0"/>
                        <a:t>４，０９４，４７６</a:t>
                      </a:r>
                    </a:p>
                  </a:txBody>
                  <a:tcPr anchor="ctr"/>
                </a:tc>
                <a:tc>
                  <a:txBody>
                    <a:bodyPr/>
                    <a:lstStyle/>
                    <a:p>
                      <a:pPr algn="r"/>
                      <a:r>
                        <a:rPr kumimoji="1" lang="ja-JP" altLang="en-US" sz="1400" b="1" dirty="0"/>
                        <a:t>５．８％</a:t>
                      </a:r>
                    </a:p>
                  </a:txBody>
                  <a:tcPr/>
                </a:tc>
                <a:extLst>
                  <a:ext uri="{0D108BD9-81ED-4DB2-BD59-A6C34878D82A}">
                    <a16:rowId xmlns:a16="http://schemas.microsoft.com/office/drawing/2014/main" val="1391548860"/>
                  </a:ext>
                </a:extLst>
              </a:tr>
              <a:tr h="334364">
                <a:tc>
                  <a:txBody>
                    <a:bodyPr/>
                    <a:lstStyle/>
                    <a:p>
                      <a:pPr algn="dist"/>
                      <a:r>
                        <a:rPr kumimoji="1" lang="ja-JP" altLang="en-US" sz="1400" b="1" dirty="0"/>
                        <a:t>消防費</a:t>
                      </a:r>
                    </a:p>
                  </a:txBody>
                  <a:tcPr anchor="ctr"/>
                </a:tc>
                <a:tc>
                  <a:txBody>
                    <a:bodyPr/>
                    <a:lstStyle/>
                    <a:p>
                      <a:pPr algn="r"/>
                      <a:r>
                        <a:rPr kumimoji="1" lang="ja-JP" altLang="en-US" sz="1400" b="1" dirty="0"/>
                        <a:t>２，２３４，７３５</a:t>
                      </a:r>
                    </a:p>
                  </a:txBody>
                  <a:tcPr anchor="ctr"/>
                </a:tc>
                <a:tc>
                  <a:txBody>
                    <a:bodyPr/>
                    <a:lstStyle/>
                    <a:p>
                      <a:pPr algn="r"/>
                      <a:r>
                        <a:rPr kumimoji="1" lang="ja-JP" altLang="en-US" sz="1400" b="1" dirty="0"/>
                        <a:t>３．１％</a:t>
                      </a:r>
                    </a:p>
                  </a:txBody>
                  <a:tcPr/>
                </a:tc>
                <a:extLst>
                  <a:ext uri="{0D108BD9-81ED-4DB2-BD59-A6C34878D82A}">
                    <a16:rowId xmlns:a16="http://schemas.microsoft.com/office/drawing/2014/main" val="1576664092"/>
                  </a:ext>
                </a:extLst>
              </a:tr>
              <a:tr h="334364">
                <a:tc>
                  <a:txBody>
                    <a:bodyPr/>
                    <a:lstStyle/>
                    <a:p>
                      <a:pPr algn="dist"/>
                      <a:r>
                        <a:rPr kumimoji="1" lang="ja-JP" altLang="en-US" sz="1400" b="1" dirty="0"/>
                        <a:t>教育費</a:t>
                      </a:r>
                    </a:p>
                  </a:txBody>
                  <a:tcPr anchor="ctr"/>
                </a:tc>
                <a:tc>
                  <a:txBody>
                    <a:bodyPr/>
                    <a:lstStyle/>
                    <a:p>
                      <a:pPr algn="r"/>
                      <a:r>
                        <a:rPr kumimoji="1" lang="ja-JP" altLang="en-US" sz="1400" b="1" dirty="0"/>
                        <a:t>６，７４７，５６３</a:t>
                      </a:r>
                    </a:p>
                  </a:txBody>
                  <a:tcPr anchor="ctr"/>
                </a:tc>
                <a:tc>
                  <a:txBody>
                    <a:bodyPr/>
                    <a:lstStyle/>
                    <a:p>
                      <a:pPr algn="r"/>
                      <a:r>
                        <a:rPr kumimoji="1" lang="ja-JP" altLang="en-US" sz="1400" b="1" dirty="0"/>
                        <a:t>９．５％</a:t>
                      </a:r>
                    </a:p>
                  </a:txBody>
                  <a:tcPr/>
                </a:tc>
                <a:extLst>
                  <a:ext uri="{0D108BD9-81ED-4DB2-BD59-A6C34878D82A}">
                    <a16:rowId xmlns:a16="http://schemas.microsoft.com/office/drawing/2014/main" val="851266498"/>
                  </a:ext>
                </a:extLst>
              </a:tr>
              <a:tr h="334364">
                <a:tc>
                  <a:txBody>
                    <a:bodyPr/>
                    <a:lstStyle/>
                    <a:p>
                      <a:pPr algn="dist"/>
                      <a:r>
                        <a:rPr kumimoji="1" lang="ja-JP" altLang="en-US" sz="1400" b="1" dirty="0"/>
                        <a:t>災害復旧費</a:t>
                      </a:r>
                    </a:p>
                  </a:txBody>
                  <a:tcPr anchor="ctr"/>
                </a:tc>
                <a:tc>
                  <a:txBody>
                    <a:bodyPr/>
                    <a:lstStyle/>
                    <a:p>
                      <a:pPr algn="r"/>
                      <a:r>
                        <a:rPr kumimoji="1" lang="ja-JP" altLang="en-US" sz="1400" b="1" dirty="0"/>
                        <a:t>５３２，２５１</a:t>
                      </a:r>
                    </a:p>
                  </a:txBody>
                  <a:tcPr anchor="ctr"/>
                </a:tc>
                <a:tc>
                  <a:txBody>
                    <a:bodyPr/>
                    <a:lstStyle/>
                    <a:p>
                      <a:pPr algn="r"/>
                      <a:r>
                        <a:rPr kumimoji="1" lang="ja-JP" altLang="en-US" sz="1400" b="1" dirty="0"/>
                        <a:t>０．７％</a:t>
                      </a:r>
                    </a:p>
                  </a:txBody>
                  <a:tcPr/>
                </a:tc>
                <a:extLst>
                  <a:ext uri="{0D108BD9-81ED-4DB2-BD59-A6C34878D82A}">
                    <a16:rowId xmlns:a16="http://schemas.microsoft.com/office/drawing/2014/main" val="2474706086"/>
                  </a:ext>
                </a:extLst>
              </a:tr>
              <a:tr h="334364">
                <a:tc>
                  <a:txBody>
                    <a:bodyPr/>
                    <a:lstStyle/>
                    <a:p>
                      <a:pPr algn="dist"/>
                      <a:r>
                        <a:rPr kumimoji="1" lang="ja-JP" altLang="en-US" sz="1400" b="1" dirty="0"/>
                        <a:t>公債費</a:t>
                      </a:r>
                    </a:p>
                  </a:txBody>
                  <a:tcPr anchor="ctr"/>
                </a:tc>
                <a:tc>
                  <a:txBody>
                    <a:bodyPr/>
                    <a:lstStyle/>
                    <a:p>
                      <a:pPr algn="r"/>
                      <a:r>
                        <a:rPr kumimoji="1" lang="ja-JP" altLang="en-US" sz="1400" b="1" dirty="0"/>
                        <a:t>８，４１８，３７２</a:t>
                      </a:r>
                    </a:p>
                  </a:txBody>
                  <a:tcPr anchor="ctr"/>
                </a:tc>
                <a:tc>
                  <a:txBody>
                    <a:bodyPr/>
                    <a:lstStyle/>
                    <a:p>
                      <a:pPr algn="r"/>
                      <a:r>
                        <a:rPr kumimoji="1" lang="ja-JP" altLang="en-US" sz="1400" b="1" dirty="0"/>
                        <a:t>１１．８％</a:t>
                      </a:r>
                    </a:p>
                  </a:txBody>
                  <a:tcPr/>
                </a:tc>
                <a:extLst>
                  <a:ext uri="{0D108BD9-81ED-4DB2-BD59-A6C34878D82A}">
                    <a16:rowId xmlns:a16="http://schemas.microsoft.com/office/drawing/2014/main" val="2892671164"/>
                  </a:ext>
                </a:extLst>
              </a:tr>
              <a:tr h="334364">
                <a:tc>
                  <a:txBody>
                    <a:bodyPr/>
                    <a:lstStyle/>
                    <a:p>
                      <a:pPr algn="dist"/>
                      <a:r>
                        <a:rPr kumimoji="1" lang="ja-JP" altLang="en-US" sz="1400" b="1" dirty="0"/>
                        <a:t>予備費</a:t>
                      </a:r>
                    </a:p>
                  </a:txBody>
                  <a:tcPr anchor="ctr"/>
                </a:tc>
                <a:tc>
                  <a:txBody>
                    <a:bodyPr/>
                    <a:lstStyle/>
                    <a:p>
                      <a:pPr algn="r"/>
                      <a:r>
                        <a:rPr kumimoji="1" lang="ja-JP" altLang="en-US" sz="1400" b="1" dirty="0"/>
                        <a:t>１２０，０００</a:t>
                      </a:r>
                    </a:p>
                  </a:txBody>
                  <a:tcPr anchor="ctr"/>
                </a:tc>
                <a:tc>
                  <a:txBody>
                    <a:bodyPr/>
                    <a:lstStyle/>
                    <a:p>
                      <a:pPr algn="r"/>
                      <a:r>
                        <a:rPr kumimoji="1" lang="ja-JP" altLang="en-US" sz="1400" b="1" dirty="0"/>
                        <a:t>０．２％</a:t>
                      </a:r>
                    </a:p>
                  </a:txBody>
                  <a:tcPr/>
                </a:tc>
                <a:extLst>
                  <a:ext uri="{0D108BD9-81ED-4DB2-BD59-A6C34878D82A}">
                    <a16:rowId xmlns:a16="http://schemas.microsoft.com/office/drawing/2014/main" val="2947426959"/>
                  </a:ext>
                </a:extLst>
              </a:tr>
            </a:tbl>
          </a:graphicData>
        </a:graphic>
      </p:graphicFrame>
    </p:spTree>
    <p:extLst>
      <p:ext uri="{BB962C8B-B14F-4D97-AF65-F5344CB8AC3E}">
        <p14:creationId xmlns:p14="http://schemas.microsoft.com/office/powerpoint/2010/main" val="762391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297940"/>
            <a:ext cx="11595796" cy="636779"/>
          </a:xfrm>
        </p:spPr>
        <p:txBody>
          <a:bodyPr>
            <a:normAutofit/>
          </a:bodyPr>
          <a:lstStyle/>
          <a:p>
            <a:r>
              <a:rPr kumimoji="1" lang="en-US" altLang="ja-JP" sz="3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DX</a:t>
            </a:r>
            <a:r>
              <a:rPr kumimoji="1" lang="ja-JP" altLang="en-US" sz="3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元年の取組み</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73241" y="1312647"/>
            <a:ext cx="11826908" cy="834913"/>
          </a:xfrm>
          <a:solidFill>
            <a:schemeClr val="accent3">
              <a:lumMod val="40000"/>
              <a:lumOff val="60000"/>
            </a:schemeClr>
          </a:solidFill>
        </p:spPr>
        <p:txBody>
          <a:bodyPr>
            <a:normAutofit fontScale="92500" lnSpcReduction="10000"/>
          </a:bodyPr>
          <a:lstStyle/>
          <a:p>
            <a:pPr algn="l">
              <a:lnSpc>
                <a:spcPct val="100000"/>
              </a:lnSpc>
            </a:pPr>
            <a:r>
              <a:rPr kumimoji="1" lang="ja-JP" altLang="en-US" sz="28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2600" b="1" dirty="0">
                <a:solidFill>
                  <a:srgbClr val="FF0000"/>
                </a:solidFill>
                <a:latin typeface="BIZ UDPゴシック" panose="020B0400000000000000" pitchFamily="50" charset="-128"/>
                <a:ea typeface="BIZ UDPゴシック" panose="020B0400000000000000" pitchFamily="50" charset="-128"/>
              </a:rPr>
              <a:t>進化したデジタル技術を浸透させることで、人々の生活をより良いものへと変革させるため、取組みを行う。</a:t>
            </a: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971005"/>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13</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673241" y="755651"/>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事業内容</a:t>
            </a:r>
          </a:p>
        </p:txBody>
      </p:sp>
      <p:sp>
        <p:nvSpPr>
          <p:cNvPr id="4" name="テキスト ボックス 3">
            <a:extLst>
              <a:ext uri="{FF2B5EF4-FFF2-40B4-BE49-F238E27FC236}">
                <a16:creationId xmlns:a16="http://schemas.microsoft.com/office/drawing/2014/main" id="{FD1B0054-4EAE-427C-A5DD-E028730C8EB6}"/>
              </a:ext>
            </a:extLst>
          </p:cNvPr>
          <p:cNvSpPr txBox="1"/>
          <p:nvPr/>
        </p:nvSpPr>
        <p:spPr>
          <a:xfrm>
            <a:off x="673241" y="2222235"/>
            <a:ext cx="3877984" cy="1369606"/>
          </a:xfrm>
          <a:prstGeom prst="rect">
            <a:avLst/>
          </a:prstGeom>
          <a:ln w="190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b="1" dirty="0">
                <a:solidFill>
                  <a:srgbClr val="FF0000"/>
                </a:solidFill>
              </a:rPr>
              <a:t>市内全域への光回線の整備</a:t>
            </a:r>
            <a:endParaRPr kumimoji="1" lang="en-US" altLang="ja-JP" b="1" dirty="0">
              <a:solidFill>
                <a:srgbClr val="FF0000"/>
              </a:solidFill>
            </a:endParaRPr>
          </a:p>
          <a:p>
            <a:pPr>
              <a:lnSpc>
                <a:spcPct val="150000"/>
              </a:lnSpc>
            </a:pPr>
            <a:r>
              <a:rPr lang="en-US" altLang="ja-JP" sz="1400" b="1" dirty="0">
                <a:solidFill>
                  <a:srgbClr val="0070C0"/>
                </a:solidFill>
              </a:rPr>
              <a:t>  </a:t>
            </a:r>
            <a:r>
              <a:rPr lang="en-US" altLang="ja-JP" sz="1600" b="1" dirty="0">
                <a:solidFill>
                  <a:srgbClr val="0070C0"/>
                </a:solidFill>
              </a:rPr>
              <a:t>R</a:t>
            </a:r>
            <a:r>
              <a:rPr lang="ja-JP" altLang="en-US" sz="1600" b="1" dirty="0">
                <a:solidFill>
                  <a:srgbClr val="0070C0"/>
                </a:solidFill>
              </a:rPr>
              <a:t>４　浜玉・相知・鎮西・呼子</a:t>
            </a:r>
            <a:endParaRPr lang="en-US" altLang="ja-JP" sz="1600" b="1" dirty="0">
              <a:solidFill>
                <a:srgbClr val="0070C0"/>
              </a:solidFill>
            </a:endParaRPr>
          </a:p>
          <a:p>
            <a:r>
              <a:rPr kumimoji="1" lang="en-US" altLang="ja-JP" sz="1600" b="1" dirty="0">
                <a:solidFill>
                  <a:srgbClr val="0070C0"/>
                </a:solidFill>
              </a:rPr>
              <a:t>  R</a:t>
            </a:r>
            <a:r>
              <a:rPr kumimoji="1" lang="ja-JP" altLang="en-US" sz="1600" b="1" dirty="0">
                <a:solidFill>
                  <a:srgbClr val="0070C0"/>
                </a:solidFill>
              </a:rPr>
              <a:t>５　厳木・北波多・肥前・七山</a:t>
            </a:r>
            <a:endParaRPr kumimoji="1" lang="en-US" altLang="ja-JP" sz="1600" b="1" dirty="0">
              <a:solidFill>
                <a:srgbClr val="0070C0"/>
              </a:solidFill>
            </a:endParaRPr>
          </a:p>
          <a:p>
            <a:r>
              <a:rPr lang="en-US" altLang="ja-JP" sz="1600" b="1" dirty="0">
                <a:solidFill>
                  <a:srgbClr val="0070C0"/>
                </a:solidFill>
              </a:rPr>
              <a:t>  R</a:t>
            </a:r>
            <a:r>
              <a:rPr lang="ja-JP" altLang="en-US" sz="1600" b="1" dirty="0">
                <a:solidFill>
                  <a:srgbClr val="0070C0"/>
                </a:solidFill>
              </a:rPr>
              <a:t>６　旧唐津</a:t>
            </a:r>
            <a:endParaRPr kumimoji="1" lang="ja-JP" altLang="en-US" sz="1600" dirty="0"/>
          </a:p>
        </p:txBody>
      </p:sp>
      <p:sp>
        <p:nvSpPr>
          <p:cNvPr id="9" name="テキスト ボックス 8">
            <a:extLst>
              <a:ext uri="{FF2B5EF4-FFF2-40B4-BE49-F238E27FC236}">
                <a16:creationId xmlns:a16="http://schemas.microsoft.com/office/drawing/2014/main" id="{D4DFCD44-5F2B-44AA-AD76-CE626F000748}"/>
              </a:ext>
            </a:extLst>
          </p:cNvPr>
          <p:cNvSpPr txBox="1"/>
          <p:nvPr/>
        </p:nvSpPr>
        <p:spPr>
          <a:xfrm>
            <a:off x="4818885" y="2228111"/>
            <a:ext cx="3680100" cy="1369606"/>
          </a:xfrm>
          <a:prstGeom prst="rect">
            <a:avLst/>
          </a:prstGeom>
          <a:ln w="190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b="1" dirty="0">
                <a:solidFill>
                  <a:srgbClr val="FF0000"/>
                </a:solidFill>
              </a:rPr>
              <a:t>市内サービスの</a:t>
            </a:r>
            <a:r>
              <a:rPr kumimoji="1" lang="en-US" altLang="ja-JP" b="1" dirty="0">
                <a:solidFill>
                  <a:srgbClr val="FF0000"/>
                </a:solidFill>
              </a:rPr>
              <a:t>DX</a:t>
            </a:r>
          </a:p>
          <a:p>
            <a:pPr>
              <a:lnSpc>
                <a:spcPct val="150000"/>
              </a:lnSpc>
            </a:pPr>
            <a:r>
              <a:rPr kumimoji="1" lang="ja-JP" altLang="en-US" sz="1600" b="1" dirty="0">
                <a:solidFill>
                  <a:srgbClr val="0070C0"/>
                </a:solidFill>
              </a:rPr>
              <a:t>・オンライン手続きの推進</a:t>
            </a:r>
            <a:endParaRPr kumimoji="1" lang="en-US" altLang="ja-JP" sz="1600" b="1" dirty="0">
              <a:solidFill>
                <a:srgbClr val="0070C0"/>
              </a:solidFill>
            </a:endParaRPr>
          </a:p>
          <a:p>
            <a:r>
              <a:rPr lang="ja-JP" altLang="en-US" sz="1600" b="1" dirty="0">
                <a:solidFill>
                  <a:srgbClr val="0070C0"/>
                </a:solidFill>
              </a:rPr>
              <a:t>・新庁舎の「書かない窓口」化</a:t>
            </a:r>
            <a:endParaRPr lang="en-US" altLang="ja-JP" sz="1600" b="1" dirty="0">
              <a:solidFill>
                <a:srgbClr val="0070C0"/>
              </a:solidFill>
            </a:endParaRPr>
          </a:p>
          <a:p>
            <a:r>
              <a:rPr kumimoji="1" lang="ja-JP" altLang="en-US" sz="1600" b="1" dirty="0">
                <a:solidFill>
                  <a:srgbClr val="0070C0"/>
                </a:solidFill>
              </a:rPr>
              <a:t>・新庁舎に証明書自動交付機</a:t>
            </a:r>
          </a:p>
        </p:txBody>
      </p:sp>
      <p:sp>
        <p:nvSpPr>
          <p:cNvPr id="10" name="テキスト ボックス 9">
            <a:extLst>
              <a:ext uri="{FF2B5EF4-FFF2-40B4-BE49-F238E27FC236}">
                <a16:creationId xmlns:a16="http://schemas.microsoft.com/office/drawing/2014/main" id="{174C7B37-BF17-490A-9F85-44774778A84E}"/>
              </a:ext>
            </a:extLst>
          </p:cNvPr>
          <p:cNvSpPr txBox="1"/>
          <p:nvPr/>
        </p:nvSpPr>
        <p:spPr>
          <a:xfrm>
            <a:off x="8766646" y="2210395"/>
            <a:ext cx="3680100" cy="1369606"/>
          </a:xfrm>
          <a:prstGeom prst="rect">
            <a:avLst/>
          </a:prstGeom>
          <a:ln w="190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b="1" dirty="0">
                <a:solidFill>
                  <a:srgbClr val="FF0000"/>
                </a:solidFill>
              </a:rPr>
              <a:t>市民向けフリー</a:t>
            </a:r>
            <a:r>
              <a:rPr kumimoji="1" lang="en-US" altLang="ja-JP" b="1" dirty="0">
                <a:solidFill>
                  <a:srgbClr val="FF0000"/>
                </a:solidFill>
              </a:rPr>
              <a:t>Wi-Fi</a:t>
            </a:r>
          </a:p>
          <a:p>
            <a:pPr>
              <a:lnSpc>
                <a:spcPct val="150000"/>
              </a:lnSpc>
            </a:pPr>
            <a:r>
              <a:rPr kumimoji="1" lang="ja-JP" altLang="en-US" sz="1600" b="1" dirty="0">
                <a:solidFill>
                  <a:srgbClr val="0070C0"/>
                </a:solidFill>
              </a:rPr>
              <a:t>・地域活動のデジタル化へ対応</a:t>
            </a:r>
            <a:endParaRPr kumimoji="1" lang="en-US" altLang="ja-JP" sz="1600" b="1" dirty="0">
              <a:solidFill>
                <a:srgbClr val="0070C0"/>
              </a:solidFill>
            </a:endParaRPr>
          </a:p>
          <a:p>
            <a:r>
              <a:rPr lang="ja-JP" altLang="en-US" sz="1600" b="1" dirty="0">
                <a:solidFill>
                  <a:srgbClr val="0070C0"/>
                </a:solidFill>
              </a:rPr>
              <a:t>・公民館、図書館、新庁舎へ整備</a:t>
            </a:r>
            <a:endParaRPr lang="en-US" altLang="ja-JP" sz="1600" b="1" dirty="0">
              <a:solidFill>
                <a:srgbClr val="0070C0"/>
              </a:solidFill>
            </a:endParaRPr>
          </a:p>
          <a:p>
            <a:endParaRPr lang="en-US" altLang="ja-JP" sz="1600" b="1" dirty="0">
              <a:solidFill>
                <a:srgbClr val="0070C0"/>
              </a:solidFill>
            </a:endParaRPr>
          </a:p>
        </p:txBody>
      </p:sp>
      <p:sp>
        <p:nvSpPr>
          <p:cNvPr id="11" name="テキスト ボックス 10">
            <a:extLst>
              <a:ext uri="{FF2B5EF4-FFF2-40B4-BE49-F238E27FC236}">
                <a16:creationId xmlns:a16="http://schemas.microsoft.com/office/drawing/2014/main" id="{F0328A7D-9282-448B-825B-4E7BF8CB66DE}"/>
              </a:ext>
            </a:extLst>
          </p:cNvPr>
          <p:cNvSpPr txBox="1"/>
          <p:nvPr/>
        </p:nvSpPr>
        <p:spPr>
          <a:xfrm>
            <a:off x="673240" y="3662218"/>
            <a:ext cx="3877984" cy="1369606"/>
          </a:xfrm>
          <a:prstGeom prst="rect">
            <a:avLst/>
          </a:prstGeom>
          <a:ln w="190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b="1" dirty="0">
                <a:solidFill>
                  <a:srgbClr val="FF0000"/>
                </a:solidFill>
              </a:rPr>
              <a:t>防災情報のウェブ提供</a:t>
            </a:r>
            <a:endParaRPr kumimoji="1" lang="en-US" altLang="ja-JP" b="1" dirty="0">
              <a:solidFill>
                <a:srgbClr val="FF0000"/>
              </a:solidFill>
            </a:endParaRPr>
          </a:p>
          <a:p>
            <a:pPr>
              <a:lnSpc>
                <a:spcPct val="150000"/>
              </a:lnSpc>
            </a:pPr>
            <a:r>
              <a:rPr kumimoji="1" lang="ja-JP" altLang="en-US" sz="1600" b="1" dirty="0">
                <a:solidFill>
                  <a:srgbClr val="0070C0"/>
                </a:solidFill>
              </a:rPr>
              <a:t>・</a:t>
            </a:r>
            <a:r>
              <a:rPr kumimoji="1" lang="en-US" altLang="ja-JP" sz="1600" b="1" dirty="0">
                <a:solidFill>
                  <a:srgbClr val="0070C0"/>
                </a:solidFill>
              </a:rPr>
              <a:t>Google</a:t>
            </a:r>
            <a:r>
              <a:rPr kumimoji="1" lang="ja-JP" altLang="en-US" sz="1600" b="1" dirty="0">
                <a:solidFill>
                  <a:srgbClr val="0070C0"/>
                </a:solidFill>
              </a:rPr>
              <a:t>　</a:t>
            </a:r>
            <a:r>
              <a:rPr kumimoji="1" lang="en-US" altLang="ja-JP" sz="1600" b="1" dirty="0">
                <a:solidFill>
                  <a:srgbClr val="0070C0"/>
                </a:solidFill>
              </a:rPr>
              <a:t>Map</a:t>
            </a:r>
            <a:r>
              <a:rPr kumimoji="1" lang="ja-JP" altLang="en-US" sz="1600" b="1" dirty="0">
                <a:solidFill>
                  <a:srgbClr val="0070C0"/>
                </a:solidFill>
              </a:rPr>
              <a:t>風の防災マップを提供</a:t>
            </a:r>
            <a:endParaRPr kumimoji="1" lang="en-US" altLang="ja-JP" sz="1600" b="1" dirty="0">
              <a:solidFill>
                <a:srgbClr val="0070C0"/>
              </a:solidFill>
            </a:endParaRPr>
          </a:p>
          <a:p>
            <a:r>
              <a:rPr lang="ja-JP" altLang="en-US" sz="1600" b="1" dirty="0">
                <a:solidFill>
                  <a:srgbClr val="0070C0"/>
                </a:solidFill>
              </a:rPr>
              <a:t>・１サイトで様々な防災気象情報を</a:t>
            </a:r>
            <a:endParaRPr lang="en-US" altLang="ja-JP" sz="1600" b="1" dirty="0">
              <a:solidFill>
                <a:srgbClr val="0070C0"/>
              </a:solidFill>
            </a:endParaRPr>
          </a:p>
          <a:p>
            <a:r>
              <a:rPr lang="ja-JP" altLang="en-US" sz="1600" b="1" dirty="0">
                <a:solidFill>
                  <a:srgbClr val="0070C0"/>
                </a:solidFill>
              </a:rPr>
              <a:t>　確認できる市民向けサービスも開始</a:t>
            </a:r>
            <a:endParaRPr kumimoji="1" lang="ja-JP" altLang="en-US" sz="1600" b="1" dirty="0">
              <a:solidFill>
                <a:srgbClr val="0070C0"/>
              </a:solidFill>
            </a:endParaRPr>
          </a:p>
        </p:txBody>
      </p:sp>
      <p:sp>
        <p:nvSpPr>
          <p:cNvPr id="12" name="テキスト ボックス 11">
            <a:extLst>
              <a:ext uri="{FF2B5EF4-FFF2-40B4-BE49-F238E27FC236}">
                <a16:creationId xmlns:a16="http://schemas.microsoft.com/office/drawing/2014/main" id="{3870DC7D-3C43-4C54-8AD7-391086249693}"/>
              </a:ext>
            </a:extLst>
          </p:cNvPr>
          <p:cNvSpPr txBox="1"/>
          <p:nvPr/>
        </p:nvSpPr>
        <p:spPr>
          <a:xfrm>
            <a:off x="4818885" y="3672886"/>
            <a:ext cx="3680100" cy="1369606"/>
          </a:xfrm>
          <a:prstGeom prst="rect">
            <a:avLst/>
          </a:prstGeom>
          <a:ln w="190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b="1" dirty="0">
                <a:solidFill>
                  <a:srgbClr val="FF0000"/>
                </a:solidFill>
              </a:rPr>
              <a:t>市内企業の</a:t>
            </a:r>
            <a:r>
              <a:rPr kumimoji="1" lang="en-US" altLang="ja-JP" b="1" dirty="0">
                <a:solidFill>
                  <a:srgbClr val="FF0000"/>
                </a:solidFill>
              </a:rPr>
              <a:t>DX</a:t>
            </a:r>
            <a:r>
              <a:rPr kumimoji="1" lang="ja-JP" altLang="en-US" b="1" dirty="0">
                <a:solidFill>
                  <a:srgbClr val="FF0000"/>
                </a:solidFill>
              </a:rPr>
              <a:t>推進</a:t>
            </a:r>
            <a:endParaRPr kumimoji="1" lang="en-US" altLang="ja-JP" b="1" dirty="0">
              <a:solidFill>
                <a:srgbClr val="FF0000"/>
              </a:solidFill>
            </a:endParaRPr>
          </a:p>
          <a:p>
            <a:pPr>
              <a:lnSpc>
                <a:spcPct val="150000"/>
              </a:lnSpc>
            </a:pPr>
            <a:r>
              <a:rPr kumimoji="1" lang="ja-JP" altLang="en-US" sz="1600" b="1" dirty="0">
                <a:solidFill>
                  <a:srgbClr val="0070C0"/>
                </a:solidFill>
              </a:rPr>
              <a:t>・唐津</a:t>
            </a:r>
            <a:r>
              <a:rPr kumimoji="1" lang="en-US" altLang="ja-JP" sz="1600" b="1" dirty="0">
                <a:solidFill>
                  <a:srgbClr val="0070C0"/>
                </a:solidFill>
              </a:rPr>
              <a:t>DX</a:t>
            </a:r>
            <a:r>
              <a:rPr kumimoji="1" lang="ja-JP" altLang="en-US" sz="1600" b="1" dirty="0">
                <a:solidFill>
                  <a:srgbClr val="0070C0"/>
                </a:solidFill>
              </a:rPr>
              <a:t>イノベーションセンター</a:t>
            </a:r>
            <a:endParaRPr kumimoji="1" lang="en-US" altLang="ja-JP" sz="1600" b="1" dirty="0">
              <a:solidFill>
                <a:srgbClr val="0070C0"/>
              </a:solidFill>
            </a:endParaRPr>
          </a:p>
          <a:p>
            <a:r>
              <a:rPr lang="ja-JP" altLang="en-US" sz="1600" b="1" dirty="0">
                <a:solidFill>
                  <a:srgbClr val="0070C0"/>
                </a:solidFill>
              </a:rPr>
              <a:t>　（仮称）の開設</a:t>
            </a:r>
            <a:endParaRPr kumimoji="1" lang="en-US" altLang="ja-JP" sz="1600" b="1" dirty="0">
              <a:solidFill>
                <a:srgbClr val="0070C0"/>
              </a:solidFill>
            </a:endParaRPr>
          </a:p>
          <a:p>
            <a:r>
              <a:rPr lang="ja-JP" altLang="en-US" sz="1600" b="1" dirty="0">
                <a:solidFill>
                  <a:srgbClr val="0070C0"/>
                </a:solidFill>
              </a:rPr>
              <a:t>・</a:t>
            </a:r>
            <a:r>
              <a:rPr lang="en-US" altLang="ja-JP" sz="1600" b="1" dirty="0">
                <a:solidFill>
                  <a:srgbClr val="0070C0"/>
                </a:solidFill>
              </a:rPr>
              <a:t>DX</a:t>
            </a:r>
            <a:r>
              <a:rPr lang="ja-JP" altLang="en-US" sz="1600" b="1" dirty="0">
                <a:solidFill>
                  <a:srgbClr val="0070C0"/>
                </a:solidFill>
              </a:rPr>
              <a:t>支援の専門人材を配置</a:t>
            </a:r>
            <a:endParaRPr kumimoji="1" lang="ja-JP" altLang="en-US" sz="1600" b="1" dirty="0">
              <a:solidFill>
                <a:srgbClr val="0070C0"/>
              </a:solidFill>
            </a:endParaRPr>
          </a:p>
        </p:txBody>
      </p:sp>
      <p:sp>
        <p:nvSpPr>
          <p:cNvPr id="13" name="テキスト ボックス 12">
            <a:extLst>
              <a:ext uri="{FF2B5EF4-FFF2-40B4-BE49-F238E27FC236}">
                <a16:creationId xmlns:a16="http://schemas.microsoft.com/office/drawing/2014/main" id="{13D8DA54-3F5D-4AAF-B433-9DB83113B547}"/>
              </a:ext>
            </a:extLst>
          </p:cNvPr>
          <p:cNvSpPr txBox="1"/>
          <p:nvPr/>
        </p:nvSpPr>
        <p:spPr>
          <a:xfrm>
            <a:off x="8766646" y="3637007"/>
            <a:ext cx="3680100" cy="1369606"/>
          </a:xfrm>
          <a:prstGeom prst="rect">
            <a:avLst/>
          </a:prstGeom>
          <a:ln w="190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b="1" dirty="0">
                <a:solidFill>
                  <a:srgbClr val="FF0000"/>
                </a:solidFill>
              </a:rPr>
              <a:t>観光施設のデジタル活用</a:t>
            </a:r>
            <a:endParaRPr kumimoji="1" lang="en-US" altLang="ja-JP" b="1" dirty="0">
              <a:solidFill>
                <a:srgbClr val="FF0000"/>
              </a:solidFill>
            </a:endParaRPr>
          </a:p>
          <a:p>
            <a:pPr>
              <a:lnSpc>
                <a:spcPct val="150000"/>
              </a:lnSpc>
            </a:pPr>
            <a:r>
              <a:rPr kumimoji="1" lang="ja-JP" altLang="en-US" sz="1600" b="1" dirty="0">
                <a:solidFill>
                  <a:srgbClr val="0070C0"/>
                </a:solidFill>
              </a:rPr>
              <a:t>　・玄海海中展望塔に、高速回線</a:t>
            </a:r>
            <a:endParaRPr kumimoji="1" lang="en-US" altLang="ja-JP" sz="1600" b="1" dirty="0">
              <a:solidFill>
                <a:srgbClr val="0070C0"/>
              </a:solidFill>
            </a:endParaRPr>
          </a:p>
          <a:p>
            <a:r>
              <a:rPr kumimoji="1" lang="ja-JP" altLang="en-US" sz="1600" b="1" dirty="0">
                <a:solidFill>
                  <a:srgbClr val="0070C0"/>
                </a:solidFill>
              </a:rPr>
              <a:t>　とデジタル技術を活用した演出</a:t>
            </a:r>
            <a:endParaRPr kumimoji="1" lang="en-US" altLang="ja-JP" sz="1600" b="1" dirty="0">
              <a:solidFill>
                <a:srgbClr val="0070C0"/>
              </a:solidFill>
            </a:endParaRPr>
          </a:p>
          <a:p>
            <a:r>
              <a:rPr kumimoji="1" lang="ja-JP" altLang="en-US" sz="1600" b="1" dirty="0">
                <a:solidFill>
                  <a:srgbClr val="0070C0"/>
                </a:solidFill>
              </a:rPr>
              <a:t>　を導入</a:t>
            </a:r>
          </a:p>
        </p:txBody>
      </p:sp>
      <p:sp>
        <p:nvSpPr>
          <p:cNvPr id="14" name="テキスト ボックス 13">
            <a:extLst>
              <a:ext uri="{FF2B5EF4-FFF2-40B4-BE49-F238E27FC236}">
                <a16:creationId xmlns:a16="http://schemas.microsoft.com/office/drawing/2014/main" id="{56BD8E50-B96E-4D30-8EB4-D057370A33F4}"/>
              </a:ext>
            </a:extLst>
          </p:cNvPr>
          <p:cNvSpPr txBox="1"/>
          <p:nvPr/>
        </p:nvSpPr>
        <p:spPr>
          <a:xfrm>
            <a:off x="673240" y="5075327"/>
            <a:ext cx="3877985" cy="1369606"/>
          </a:xfrm>
          <a:prstGeom prst="rect">
            <a:avLst/>
          </a:prstGeom>
          <a:ln w="190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b="1" dirty="0">
                <a:solidFill>
                  <a:srgbClr val="FF0000"/>
                </a:solidFill>
              </a:rPr>
              <a:t>ドローンによる業務改革</a:t>
            </a:r>
            <a:endParaRPr kumimoji="1" lang="en-US" altLang="ja-JP" b="1" dirty="0">
              <a:solidFill>
                <a:srgbClr val="FF0000"/>
              </a:solidFill>
            </a:endParaRPr>
          </a:p>
          <a:p>
            <a:pPr>
              <a:lnSpc>
                <a:spcPct val="150000"/>
              </a:lnSpc>
            </a:pPr>
            <a:r>
              <a:rPr kumimoji="1" lang="ja-JP" altLang="en-US" sz="1600" b="1" dirty="0">
                <a:solidFill>
                  <a:srgbClr val="0070C0"/>
                </a:solidFill>
              </a:rPr>
              <a:t>・森林調査用ドローン</a:t>
            </a:r>
            <a:endParaRPr kumimoji="1" lang="en-US" altLang="ja-JP" sz="1600" b="1" dirty="0">
              <a:solidFill>
                <a:srgbClr val="0070C0"/>
              </a:solidFill>
            </a:endParaRPr>
          </a:p>
          <a:p>
            <a:r>
              <a:rPr lang="ja-JP" altLang="en-US" sz="1600" b="1" dirty="0">
                <a:solidFill>
                  <a:srgbClr val="0070C0"/>
                </a:solidFill>
              </a:rPr>
              <a:t>・全天候型災害対応ドローン</a:t>
            </a:r>
            <a:endParaRPr lang="en-US" altLang="ja-JP" sz="1600" b="1" dirty="0">
              <a:solidFill>
                <a:srgbClr val="0070C0"/>
              </a:solidFill>
            </a:endParaRPr>
          </a:p>
          <a:p>
            <a:endParaRPr kumimoji="1" lang="ja-JP" altLang="en-US" sz="1600" b="1" dirty="0">
              <a:solidFill>
                <a:srgbClr val="0070C0"/>
              </a:solidFill>
            </a:endParaRPr>
          </a:p>
        </p:txBody>
      </p:sp>
      <p:sp>
        <p:nvSpPr>
          <p:cNvPr id="15" name="テキスト ボックス 14">
            <a:extLst>
              <a:ext uri="{FF2B5EF4-FFF2-40B4-BE49-F238E27FC236}">
                <a16:creationId xmlns:a16="http://schemas.microsoft.com/office/drawing/2014/main" id="{05085BCC-4AE2-4FFF-81EA-6686CBD32F20}"/>
              </a:ext>
            </a:extLst>
          </p:cNvPr>
          <p:cNvSpPr txBox="1"/>
          <p:nvPr/>
        </p:nvSpPr>
        <p:spPr>
          <a:xfrm>
            <a:off x="4818885" y="5097079"/>
            <a:ext cx="3680100" cy="1369606"/>
          </a:xfrm>
          <a:prstGeom prst="rect">
            <a:avLst/>
          </a:prstGeom>
          <a:ln w="190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b="1" dirty="0">
                <a:solidFill>
                  <a:srgbClr val="FF0000"/>
                </a:solidFill>
              </a:rPr>
              <a:t>職員の仕事の仕方変革</a:t>
            </a:r>
            <a:endParaRPr kumimoji="1" lang="en-US" altLang="ja-JP" b="1" dirty="0">
              <a:solidFill>
                <a:srgbClr val="FF0000"/>
              </a:solidFill>
            </a:endParaRPr>
          </a:p>
          <a:p>
            <a:pPr>
              <a:lnSpc>
                <a:spcPct val="150000"/>
              </a:lnSpc>
            </a:pPr>
            <a:r>
              <a:rPr kumimoji="1" lang="ja-JP" altLang="en-US" sz="1600" b="1" dirty="0">
                <a:solidFill>
                  <a:srgbClr val="0070C0"/>
                </a:solidFill>
              </a:rPr>
              <a:t>　・業務用</a:t>
            </a:r>
            <a:r>
              <a:rPr kumimoji="1" lang="en-US" altLang="ja-JP" sz="1600" b="1" dirty="0">
                <a:solidFill>
                  <a:srgbClr val="0070C0"/>
                </a:solidFill>
              </a:rPr>
              <a:t>Wi-Fi</a:t>
            </a:r>
            <a:r>
              <a:rPr kumimoji="1" lang="ja-JP" altLang="en-US" sz="1600" b="1" dirty="0">
                <a:solidFill>
                  <a:srgbClr val="0070C0"/>
                </a:solidFill>
              </a:rPr>
              <a:t>とタブレット</a:t>
            </a:r>
            <a:r>
              <a:rPr kumimoji="1" lang="en-US" altLang="ja-JP" sz="1600" b="1" dirty="0">
                <a:solidFill>
                  <a:srgbClr val="0070C0"/>
                </a:solidFill>
              </a:rPr>
              <a:t>PC</a:t>
            </a:r>
            <a:r>
              <a:rPr kumimoji="1" lang="ja-JP" altLang="en-US" sz="1600" b="1" dirty="0">
                <a:solidFill>
                  <a:srgbClr val="0070C0"/>
                </a:solidFill>
              </a:rPr>
              <a:t>、</a:t>
            </a:r>
            <a:endParaRPr kumimoji="1" lang="en-US" altLang="ja-JP" sz="1600" b="1" dirty="0">
              <a:solidFill>
                <a:srgbClr val="0070C0"/>
              </a:solidFill>
            </a:endParaRPr>
          </a:p>
          <a:p>
            <a:r>
              <a:rPr lang="ja-JP" altLang="en-US" sz="1600" b="1" dirty="0">
                <a:solidFill>
                  <a:srgbClr val="0070C0"/>
                </a:solidFill>
              </a:rPr>
              <a:t>　テレワーク実証によりデスクに</a:t>
            </a:r>
            <a:endParaRPr lang="en-US" altLang="ja-JP" sz="1600" b="1" dirty="0">
              <a:solidFill>
                <a:srgbClr val="0070C0"/>
              </a:solidFill>
            </a:endParaRPr>
          </a:p>
          <a:p>
            <a:r>
              <a:rPr kumimoji="1" lang="ja-JP" altLang="en-US" sz="1600" b="1" dirty="0">
                <a:solidFill>
                  <a:srgbClr val="0070C0"/>
                </a:solidFill>
              </a:rPr>
              <a:t>　縛られない業務スタイルへ</a:t>
            </a:r>
          </a:p>
        </p:txBody>
      </p:sp>
      <p:sp>
        <p:nvSpPr>
          <p:cNvPr id="16" name="テキスト ボックス 15">
            <a:extLst>
              <a:ext uri="{FF2B5EF4-FFF2-40B4-BE49-F238E27FC236}">
                <a16:creationId xmlns:a16="http://schemas.microsoft.com/office/drawing/2014/main" id="{1C8FCE85-CF94-489D-8395-257A22D00521}"/>
              </a:ext>
            </a:extLst>
          </p:cNvPr>
          <p:cNvSpPr txBox="1"/>
          <p:nvPr/>
        </p:nvSpPr>
        <p:spPr>
          <a:xfrm>
            <a:off x="8766646" y="5083595"/>
            <a:ext cx="3680100" cy="1369606"/>
          </a:xfrm>
          <a:prstGeom prst="rect">
            <a:avLst/>
          </a:prstGeom>
          <a:ln w="190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ja-JP" altLang="en-US" b="1" dirty="0">
                <a:solidFill>
                  <a:srgbClr val="FF0000"/>
                </a:solidFill>
              </a:rPr>
              <a:t>更なる</a:t>
            </a:r>
            <a:r>
              <a:rPr kumimoji="1" lang="en-US" altLang="ja-JP" b="1" dirty="0">
                <a:solidFill>
                  <a:srgbClr val="FF0000"/>
                </a:solidFill>
              </a:rPr>
              <a:t>DX</a:t>
            </a:r>
            <a:r>
              <a:rPr kumimoji="1" lang="ja-JP" altLang="en-US" b="1" dirty="0">
                <a:solidFill>
                  <a:srgbClr val="FF0000"/>
                </a:solidFill>
              </a:rPr>
              <a:t>へ</a:t>
            </a:r>
            <a:endParaRPr kumimoji="1" lang="en-US" altLang="ja-JP" b="1" dirty="0">
              <a:solidFill>
                <a:srgbClr val="FF0000"/>
              </a:solidFill>
            </a:endParaRPr>
          </a:p>
          <a:p>
            <a:pPr>
              <a:lnSpc>
                <a:spcPct val="150000"/>
              </a:lnSpc>
            </a:pPr>
            <a:r>
              <a:rPr kumimoji="1" lang="ja-JP" altLang="en-US" sz="1600" b="1" dirty="0">
                <a:solidFill>
                  <a:srgbClr val="0070C0"/>
                </a:solidFill>
              </a:rPr>
              <a:t>　・引き続き業務分析を進め、</a:t>
            </a:r>
            <a:endParaRPr kumimoji="1" lang="en-US" altLang="ja-JP" sz="1600" b="1" dirty="0">
              <a:solidFill>
                <a:srgbClr val="0070C0"/>
              </a:solidFill>
            </a:endParaRPr>
          </a:p>
          <a:p>
            <a:r>
              <a:rPr lang="ja-JP" altLang="en-US" sz="1600" b="1" dirty="0">
                <a:solidFill>
                  <a:srgbClr val="0070C0"/>
                </a:solidFill>
              </a:rPr>
              <a:t>　市民サービスと内部業務の両面で</a:t>
            </a:r>
            <a:endParaRPr lang="en-US" altLang="ja-JP" sz="1600" b="1" dirty="0">
              <a:solidFill>
                <a:srgbClr val="0070C0"/>
              </a:solidFill>
            </a:endParaRPr>
          </a:p>
          <a:p>
            <a:r>
              <a:rPr lang="ja-JP" altLang="en-US" sz="1600" b="1" dirty="0">
                <a:solidFill>
                  <a:srgbClr val="0070C0"/>
                </a:solidFill>
              </a:rPr>
              <a:t>　</a:t>
            </a:r>
            <a:r>
              <a:rPr lang="en-US" altLang="ja-JP" sz="1600" b="1" dirty="0">
                <a:solidFill>
                  <a:srgbClr val="0070C0"/>
                </a:solidFill>
              </a:rPr>
              <a:t>DX</a:t>
            </a:r>
            <a:r>
              <a:rPr lang="ja-JP" altLang="en-US" sz="1600" b="1" dirty="0">
                <a:solidFill>
                  <a:srgbClr val="0070C0"/>
                </a:solidFill>
              </a:rPr>
              <a:t>を今後も推進</a:t>
            </a:r>
            <a:endParaRPr kumimoji="1" lang="ja-JP" altLang="en-US" sz="1600" b="1" dirty="0">
              <a:solidFill>
                <a:srgbClr val="0070C0"/>
              </a:solidFill>
            </a:endParaRPr>
          </a:p>
        </p:txBody>
      </p:sp>
    </p:spTree>
    <p:extLst>
      <p:ext uri="{BB962C8B-B14F-4D97-AF65-F5344CB8AC3E}">
        <p14:creationId xmlns:p14="http://schemas.microsoft.com/office/powerpoint/2010/main" val="2001340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297940"/>
            <a:ext cx="11595796" cy="636779"/>
          </a:xfrm>
        </p:spPr>
        <p:txBody>
          <a:bodyPr>
            <a:normAutofit/>
          </a:bodyPr>
          <a:lstStyle/>
          <a:p>
            <a:r>
              <a:rPr kumimoji="1" lang="ja-JP" altLang="en-US" sz="3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情報化基盤光ケーブル推進事業補助金</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566721" y="1212166"/>
            <a:ext cx="11933428" cy="707886"/>
          </a:xfrm>
          <a:solidFill>
            <a:schemeClr val="accent3">
              <a:lumMod val="40000"/>
              <a:lumOff val="60000"/>
            </a:schemeClr>
          </a:solidFill>
        </p:spPr>
        <p:txBody>
          <a:bodyPr>
            <a:normAutofit fontScale="92500" lnSpcReduction="20000"/>
          </a:bodyPr>
          <a:lstStyle/>
          <a:p>
            <a:pPr algn="l">
              <a:lnSpc>
                <a:spcPct val="100000"/>
              </a:lnSpc>
            </a:pPr>
            <a:r>
              <a:rPr kumimoji="1" lang="ja-JP" altLang="en-US" sz="28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2000" b="1" dirty="0">
                <a:solidFill>
                  <a:srgbClr val="FF0000"/>
                </a:solidFill>
                <a:latin typeface="BIZ UDPゴシック" panose="020B0400000000000000" pitchFamily="50" charset="-128"/>
                <a:ea typeface="BIZ UDPゴシック" panose="020B0400000000000000" pitchFamily="50" charset="-128"/>
              </a:rPr>
              <a:t>高速インターネット環境の実現と有線テレビ事業の民設民営化に向け、民間が行う光ケーブル等整備に補助し、情報通信の強化・実現を推進する</a:t>
            </a: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971005"/>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14</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566721" y="693559"/>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事業内容</a:t>
            </a:r>
          </a:p>
        </p:txBody>
      </p:sp>
      <p:sp>
        <p:nvSpPr>
          <p:cNvPr id="9" name="テキスト ボックス 8">
            <a:extLst>
              <a:ext uri="{FF2B5EF4-FFF2-40B4-BE49-F238E27FC236}">
                <a16:creationId xmlns:a16="http://schemas.microsoft.com/office/drawing/2014/main" id="{DCBE8189-A36F-49D0-AF57-FD41C9CC5295}"/>
              </a:ext>
            </a:extLst>
          </p:cNvPr>
          <p:cNvSpPr txBox="1"/>
          <p:nvPr/>
        </p:nvSpPr>
        <p:spPr>
          <a:xfrm>
            <a:off x="566721" y="1945439"/>
            <a:ext cx="1082348" cy="307777"/>
          </a:xfrm>
          <a:prstGeom prst="rect">
            <a:avLst/>
          </a:prstGeom>
          <a:noFill/>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◎予定経費</a:t>
            </a:r>
          </a:p>
        </p:txBody>
      </p:sp>
      <p:graphicFrame>
        <p:nvGraphicFramePr>
          <p:cNvPr id="10" name="表 10">
            <a:extLst>
              <a:ext uri="{FF2B5EF4-FFF2-40B4-BE49-F238E27FC236}">
                <a16:creationId xmlns:a16="http://schemas.microsoft.com/office/drawing/2014/main" id="{F7D017E1-EC67-48E8-A74C-2401DC63DE4A}"/>
              </a:ext>
            </a:extLst>
          </p:cNvPr>
          <p:cNvGraphicFramePr>
            <a:graphicFrameLocks noGrp="1"/>
          </p:cNvGraphicFramePr>
          <p:nvPr>
            <p:extLst>
              <p:ext uri="{D42A27DB-BD31-4B8C-83A1-F6EECF244321}">
                <p14:modId xmlns:p14="http://schemas.microsoft.com/office/powerpoint/2010/main" val="3938256983"/>
              </p:ext>
            </p:extLst>
          </p:nvPr>
        </p:nvGraphicFramePr>
        <p:xfrm>
          <a:off x="566721" y="2245819"/>
          <a:ext cx="11910426" cy="1557239"/>
        </p:xfrm>
        <a:graphic>
          <a:graphicData uri="http://schemas.openxmlformats.org/drawingml/2006/table">
            <a:tbl>
              <a:tblPr firstRow="1" bandRow="1">
                <a:tableStyleId>{5C22544A-7EE6-4342-B048-85BDC9FD1C3A}</a:tableStyleId>
              </a:tblPr>
              <a:tblGrid>
                <a:gridCol w="3202639">
                  <a:extLst>
                    <a:ext uri="{9D8B030D-6E8A-4147-A177-3AD203B41FA5}">
                      <a16:colId xmlns:a16="http://schemas.microsoft.com/office/drawing/2014/main" val="1579272506"/>
                    </a:ext>
                  </a:extLst>
                </a:gridCol>
                <a:gridCol w="4737645">
                  <a:extLst>
                    <a:ext uri="{9D8B030D-6E8A-4147-A177-3AD203B41FA5}">
                      <a16:colId xmlns:a16="http://schemas.microsoft.com/office/drawing/2014/main" val="1957476853"/>
                    </a:ext>
                  </a:extLst>
                </a:gridCol>
                <a:gridCol w="3970142">
                  <a:extLst>
                    <a:ext uri="{9D8B030D-6E8A-4147-A177-3AD203B41FA5}">
                      <a16:colId xmlns:a16="http://schemas.microsoft.com/office/drawing/2014/main" val="2614101215"/>
                    </a:ext>
                  </a:extLst>
                </a:gridCol>
              </a:tblGrid>
              <a:tr h="288311">
                <a:tc>
                  <a:txBody>
                    <a:bodyPr/>
                    <a:lstStyle/>
                    <a:p>
                      <a:pPr marL="0" marR="0" lvl="0" indent="0" algn="ctr" defTabSz="972007"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rPr>
                        <a:t>整備開始年度</a:t>
                      </a:r>
                    </a:p>
                  </a:txBody>
                  <a:tcPr anchor="ct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整備地区</a:t>
                      </a:r>
                    </a:p>
                  </a:txBody>
                  <a:tcPr anchor="ct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予定経費</a:t>
                      </a:r>
                    </a:p>
                  </a:txBody>
                  <a:tcPr anchor="ctr"/>
                </a:tc>
                <a:extLst>
                  <a:ext uri="{0D108BD9-81ED-4DB2-BD59-A6C34878D82A}">
                    <a16:rowId xmlns:a16="http://schemas.microsoft.com/office/drawing/2014/main" val="3574115995"/>
                  </a:ext>
                </a:extLst>
              </a:tr>
              <a:tr h="288311">
                <a:tc>
                  <a:txBody>
                    <a:bodyPr/>
                    <a:lstStyle/>
                    <a:p>
                      <a:pPr marL="0" marR="0" lvl="0" indent="0" algn="ctr" defTabSz="972007" rtl="0" eaLnBrk="1" fontAlgn="auto" latinLnBrk="0" hangingPunct="1">
                        <a:lnSpc>
                          <a:spcPct val="100000"/>
                        </a:lnSpc>
                        <a:spcBef>
                          <a:spcPts val="0"/>
                        </a:spcBef>
                        <a:spcAft>
                          <a:spcPts val="0"/>
                        </a:spcAft>
                        <a:buClrTx/>
                        <a:buSzTx/>
                        <a:buFontTx/>
                        <a:buNone/>
                        <a:tabLst/>
                        <a:defRPr/>
                      </a:pPr>
                      <a:r>
                        <a:rPr kumimoji="1" lang="ja-JP" altLang="en-US" sz="1400" dirty="0">
                          <a:solidFill>
                            <a:srgbClr val="FF0000"/>
                          </a:solidFill>
                          <a:latin typeface="BIZ UDPゴシック" panose="020B0400000000000000" pitchFamily="50" charset="-128"/>
                          <a:ea typeface="BIZ UDPゴシック" panose="020B0400000000000000" pitchFamily="50" charset="-128"/>
                        </a:rPr>
                        <a:t>令和４年度</a:t>
                      </a:r>
                    </a:p>
                  </a:txBody>
                  <a:tcPr anchor="ctr"/>
                </a:tc>
                <a:tc>
                  <a:txBody>
                    <a:bodyPr/>
                    <a:lstStyle/>
                    <a:p>
                      <a:pPr algn="ctr"/>
                      <a:r>
                        <a:rPr kumimoji="1" lang="ja-JP" altLang="en-US" sz="1400" dirty="0">
                          <a:solidFill>
                            <a:srgbClr val="FF0000"/>
                          </a:solidFill>
                          <a:latin typeface="BIZ UDPゴシック" panose="020B0400000000000000" pitchFamily="50" charset="-128"/>
                          <a:ea typeface="BIZ UDPゴシック" panose="020B0400000000000000" pitchFamily="50" charset="-128"/>
                        </a:rPr>
                        <a:t>浜玉　・　相知　・　鎮西　・　呼子</a:t>
                      </a:r>
                    </a:p>
                  </a:txBody>
                  <a:tcPr anchor="ctr"/>
                </a:tc>
                <a:tc>
                  <a:txBody>
                    <a:bodyPr/>
                    <a:lstStyle/>
                    <a:p>
                      <a:pPr algn="r"/>
                      <a:r>
                        <a:rPr kumimoji="1" lang="ja-JP" altLang="en-US" sz="1400" dirty="0">
                          <a:solidFill>
                            <a:srgbClr val="FF0000"/>
                          </a:solidFill>
                          <a:latin typeface="BIZ UDPゴシック" panose="020B0400000000000000" pitchFamily="50" charset="-128"/>
                          <a:ea typeface="BIZ UDPゴシック" panose="020B0400000000000000" pitchFamily="50" charset="-128"/>
                        </a:rPr>
                        <a:t>２４億２、０００万円</a:t>
                      </a:r>
                    </a:p>
                  </a:txBody>
                  <a:tcPr anchor="ctr"/>
                </a:tc>
                <a:extLst>
                  <a:ext uri="{0D108BD9-81ED-4DB2-BD59-A6C34878D82A}">
                    <a16:rowId xmlns:a16="http://schemas.microsoft.com/office/drawing/2014/main" val="3852494049"/>
                  </a:ext>
                </a:extLst>
              </a:tr>
              <a:tr h="288311">
                <a:tc>
                  <a:txBody>
                    <a:bodyPr/>
                    <a:lstStyle/>
                    <a:p>
                      <a:pPr marL="0" marR="0" lvl="0" indent="0" algn="ctr" defTabSz="972007"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rPr>
                        <a:t>令和５年度</a:t>
                      </a:r>
                    </a:p>
                  </a:txBody>
                  <a:tcPr anchor="ct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厳木　・　北波多　・　肥前　・　七山</a:t>
                      </a:r>
                    </a:p>
                  </a:txBody>
                  <a:tcPr anchor="ctr"/>
                </a:tc>
                <a:tc>
                  <a:txBody>
                    <a:bodyPr/>
                    <a:lstStyle/>
                    <a:p>
                      <a:pPr algn="r"/>
                      <a:r>
                        <a:rPr kumimoji="1" lang="ja-JP" altLang="en-US" sz="1400" dirty="0">
                          <a:latin typeface="BIZ UDPゴシック" panose="020B0400000000000000" pitchFamily="50" charset="-128"/>
                          <a:ea typeface="BIZ UDPゴシック" panose="020B0400000000000000" pitchFamily="50" charset="-128"/>
                        </a:rPr>
                        <a:t>ー</a:t>
                      </a:r>
                    </a:p>
                  </a:txBody>
                  <a:tcPr anchor="ctr"/>
                </a:tc>
                <a:extLst>
                  <a:ext uri="{0D108BD9-81ED-4DB2-BD59-A6C34878D82A}">
                    <a16:rowId xmlns:a16="http://schemas.microsoft.com/office/drawing/2014/main" val="433365084"/>
                  </a:ext>
                </a:extLst>
              </a:tr>
              <a:tr h="288311">
                <a:tc>
                  <a:txBody>
                    <a:bodyPr/>
                    <a:lstStyle/>
                    <a:p>
                      <a:pPr marL="0" marR="0" lvl="0" indent="0" algn="ctr" defTabSz="972007"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rPr>
                        <a:t>令和６年度</a:t>
                      </a:r>
                    </a:p>
                  </a:txBody>
                  <a:tcPr anchor="ctr"/>
                </a:tc>
                <a:tc>
                  <a:txBody>
                    <a:bodyPr/>
                    <a:lstStyle/>
                    <a:p>
                      <a:pPr algn="ctr"/>
                      <a:r>
                        <a:rPr kumimoji="1" lang="ja-JP" altLang="en-US" sz="1400" dirty="0">
                          <a:latin typeface="BIZ UDPゴシック" panose="020B0400000000000000" pitchFamily="50" charset="-128"/>
                          <a:ea typeface="BIZ UDPゴシック" panose="020B0400000000000000" pitchFamily="50" charset="-128"/>
                        </a:rPr>
                        <a:t>旧　唐津</a:t>
                      </a:r>
                    </a:p>
                  </a:txBody>
                  <a:tcPr anchor="ctr"/>
                </a:tc>
                <a:tc>
                  <a:txBody>
                    <a:bodyPr/>
                    <a:lstStyle/>
                    <a:p>
                      <a:pPr algn="r"/>
                      <a:r>
                        <a:rPr kumimoji="1" lang="ja-JP" altLang="en-US" sz="1400" dirty="0">
                          <a:latin typeface="BIZ UDPゴシック" panose="020B0400000000000000" pitchFamily="50" charset="-128"/>
                          <a:ea typeface="BIZ UDPゴシック" panose="020B0400000000000000" pitchFamily="50" charset="-128"/>
                        </a:rPr>
                        <a:t>ー</a:t>
                      </a:r>
                    </a:p>
                  </a:txBody>
                  <a:tcPr anchor="ctr"/>
                </a:tc>
                <a:extLst>
                  <a:ext uri="{0D108BD9-81ED-4DB2-BD59-A6C34878D82A}">
                    <a16:rowId xmlns:a16="http://schemas.microsoft.com/office/drawing/2014/main" val="3043608700"/>
                  </a:ext>
                </a:extLst>
              </a:tr>
              <a:tr h="338039">
                <a:tc gridSpan="2">
                  <a:txBody>
                    <a:bodyPr/>
                    <a:lstStyle/>
                    <a:p>
                      <a:pPr algn="ctr"/>
                      <a:r>
                        <a:rPr kumimoji="1" lang="ja-JP" altLang="en-US" sz="1400" dirty="0">
                          <a:latin typeface="BIZ UDPゴシック" panose="020B0400000000000000" pitchFamily="50" charset="-128"/>
                          <a:ea typeface="BIZ UDPゴシック" panose="020B0400000000000000" pitchFamily="50" charset="-128"/>
                        </a:rPr>
                        <a:t>債務負担行為額　（補助金交付限度額）</a:t>
                      </a:r>
                    </a:p>
                  </a:txBody>
                  <a:tcPr anchor="ctr"/>
                </a:tc>
                <a:tc hMerge="1">
                  <a:txBody>
                    <a:bodyPr/>
                    <a:lstStyle/>
                    <a:p>
                      <a:endParaRPr kumimoji="1" lang="ja-JP" altLang="en-US" sz="1400">
                        <a:latin typeface="BIZ UDPゴシック" panose="020B0400000000000000" pitchFamily="50" charset="-128"/>
                        <a:ea typeface="BIZ UDPゴシック" panose="020B0400000000000000" pitchFamily="50" charset="-128"/>
                      </a:endParaRPr>
                    </a:p>
                  </a:txBody>
                  <a:tcPr/>
                </a:tc>
                <a:tc>
                  <a:txBody>
                    <a:bodyPr/>
                    <a:lstStyle/>
                    <a:p>
                      <a:pPr algn="r"/>
                      <a:r>
                        <a:rPr kumimoji="1" lang="ja-JP" altLang="en-US" sz="1400" dirty="0">
                          <a:solidFill>
                            <a:srgbClr val="FF0000"/>
                          </a:solidFill>
                          <a:latin typeface="BIZ UDPゴシック" panose="020B0400000000000000" pitchFamily="50" charset="-128"/>
                          <a:ea typeface="BIZ UDPゴシック" panose="020B0400000000000000" pitchFamily="50" charset="-128"/>
                        </a:rPr>
                        <a:t>６４億円</a:t>
                      </a:r>
                    </a:p>
                  </a:txBody>
                  <a:tcPr/>
                </a:tc>
                <a:extLst>
                  <a:ext uri="{0D108BD9-81ED-4DB2-BD59-A6C34878D82A}">
                    <a16:rowId xmlns:a16="http://schemas.microsoft.com/office/drawing/2014/main" val="3721118225"/>
                  </a:ext>
                </a:extLst>
              </a:tr>
            </a:tbl>
          </a:graphicData>
        </a:graphic>
      </p:graphicFrame>
      <p:graphicFrame>
        <p:nvGraphicFramePr>
          <p:cNvPr id="11" name="表 11">
            <a:extLst>
              <a:ext uri="{FF2B5EF4-FFF2-40B4-BE49-F238E27FC236}">
                <a16:creationId xmlns:a16="http://schemas.microsoft.com/office/drawing/2014/main" id="{642CA78B-691B-42C3-AD82-CAFEA59E4F74}"/>
              </a:ext>
            </a:extLst>
          </p:cNvPr>
          <p:cNvGraphicFramePr>
            <a:graphicFrameLocks noGrp="1"/>
          </p:cNvGraphicFramePr>
          <p:nvPr>
            <p:extLst>
              <p:ext uri="{D42A27DB-BD31-4B8C-83A1-F6EECF244321}">
                <p14:modId xmlns:p14="http://schemas.microsoft.com/office/powerpoint/2010/main" val="2978504203"/>
              </p:ext>
            </p:extLst>
          </p:nvPr>
        </p:nvGraphicFramePr>
        <p:xfrm>
          <a:off x="589729" y="4176327"/>
          <a:ext cx="11910420" cy="2251099"/>
        </p:xfrm>
        <a:graphic>
          <a:graphicData uri="http://schemas.openxmlformats.org/drawingml/2006/table">
            <a:tbl>
              <a:tblPr firstRow="1" bandRow="1">
                <a:tableStyleId>{5C22544A-7EE6-4342-B048-85BDC9FD1C3A}</a:tableStyleId>
              </a:tblPr>
              <a:tblGrid>
                <a:gridCol w="712095">
                  <a:extLst>
                    <a:ext uri="{9D8B030D-6E8A-4147-A177-3AD203B41FA5}">
                      <a16:colId xmlns:a16="http://schemas.microsoft.com/office/drawing/2014/main" val="461264114"/>
                    </a:ext>
                  </a:extLst>
                </a:gridCol>
                <a:gridCol w="1117600">
                  <a:extLst>
                    <a:ext uri="{9D8B030D-6E8A-4147-A177-3AD203B41FA5}">
                      <a16:colId xmlns:a16="http://schemas.microsoft.com/office/drawing/2014/main" val="3111852335"/>
                    </a:ext>
                  </a:extLst>
                </a:gridCol>
                <a:gridCol w="1635760">
                  <a:extLst>
                    <a:ext uri="{9D8B030D-6E8A-4147-A177-3AD203B41FA5}">
                      <a16:colId xmlns:a16="http://schemas.microsoft.com/office/drawing/2014/main" val="4195952214"/>
                    </a:ext>
                  </a:extLst>
                </a:gridCol>
                <a:gridCol w="772160">
                  <a:extLst>
                    <a:ext uri="{9D8B030D-6E8A-4147-A177-3AD203B41FA5}">
                      <a16:colId xmlns:a16="http://schemas.microsoft.com/office/drawing/2014/main" val="3249832017"/>
                    </a:ext>
                  </a:extLst>
                </a:gridCol>
                <a:gridCol w="772160">
                  <a:extLst>
                    <a:ext uri="{9D8B030D-6E8A-4147-A177-3AD203B41FA5}">
                      <a16:colId xmlns:a16="http://schemas.microsoft.com/office/drawing/2014/main" val="1375835485"/>
                    </a:ext>
                  </a:extLst>
                </a:gridCol>
                <a:gridCol w="762000">
                  <a:extLst>
                    <a:ext uri="{9D8B030D-6E8A-4147-A177-3AD203B41FA5}">
                      <a16:colId xmlns:a16="http://schemas.microsoft.com/office/drawing/2014/main" val="3872799213"/>
                    </a:ext>
                  </a:extLst>
                </a:gridCol>
                <a:gridCol w="701040">
                  <a:extLst>
                    <a:ext uri="{9D8B030D-6E8A-4147-A177-3AD203B41FA5}">
                      <a16:colId xmlns:a16="http://schemas.microsoft.com/office/drawing/2014/main" val="1588211964"/>
                    </a:ext>
                  </a:extLst>
                </a:gridCol>
                <a:gridCol w="711200">
                  <a:extLst>
                    <a:ext uri="{9D8B030D-6E8A-4147-A177-3AD203B41FA5}">
                      <a16:colId xmlns:a16="http://schemas.microsoft.com/office/drawing/2014/main" val="3459347012"/>
                    </a:ext>
                  </a:extLst>
                </a:gridCol>
                <a:gridCol w="701040">
                  <a:extLst>
                    <a:ext uri="{9D8B030D-6E8A-4147-A177-3AD203B41FA5}">
                      <a16:colId xmlns:a16="http://schemas.microsoft.com/office/drawing/2014/main" val="475841147"/>
                    </a:ext>
                  </a:extLst>
                </a:gridCol>
                <a:gridCol w="690880">
                  <a:extLst>
                    <a:ext uri="{9D8B030D-6E8A-4147-A177-3AD203B41FA5}">
                      <a16:colId xmlns:a16="http://schemas.microsoft.com/office/drawing/2014/main" val="4110819510"/>
                    </a:ext>
                  </a:extLst>
                </a:gridCol>
                <a:gridCol w="751840">
                  <a:extLst>
                    <a:ext uri="{9D8B030D-6E8A-4147-A177-3AD203B41FA5}">
                      <a16:colId xmlns:a16="http://schemas.microsoft.com/office/drawing/2014/main" val="4279964938"/>
                    </a:ext>
                  </a:extLst>
                </a:gridCol>
                <a:gridCol w="650240">
                  <a:extLst>
                    <a:ext uri="{9D8B030D-6E8A-4147-A177-3AD203B41FA5}">
                      <a16:colId xmlns:a16="http://schemas.microsoft.com/office/drawing/2014/main" val="3571959261"/>
                    </a:ext>
                  </a:extLst>
                </a:gridCol>
                <a:gridCol w="629920">
                  <a:extLst>
                    <a:ext uri="{9D8B030D-6E8A-4147-A177-3AD203B41FA5}">
                      <a16:colId xmlns:a16="http://schemas.microsoft.com/office/drawing/2014/main" val="3868165357"/>
                    </a:ext>
                  </a:extLst>
                </a:gridCol>
                <a:gridCol w="660400">
                  <a:extLst>
                    <a:ext uri="{9D8B030D-6E8A-4147-A177-3AD203B41FA5}">
                      <a16:colId xmlns:a16="http://schemas.microsoft.com/office/drawing/2014/main" val="2470940051"/>
                    </a:ext>
                  </a:extLst>
                </a:gridCol>
                <a:gridCol w="642085">
                  <a:extLst>
                    <a:ext uri="{9D8B030D-6E8A-4147-A177-3AD203B41FA5}">
                      <a16:colId xmlns:a16="http://schemas.microsoft.com/office/drawing/2014/main" val="4026669452"/>
                    </a:ext>
                  </a:extLst>
                </a:gridCol>
              </a:tblGrid>
              <a:tr h="266754">
                <a:tc rowSpan="2">
                  <a:txBody>
                    <a:bodyPr/>
                    <a:lstStyle/>
                    <a:p>
                      <a:pPr algn="ctr"/>
                      <a:r>
                        <a:rPr kumimoji="1" lang="ja-JP" altLang="en-US" sz="1400" dirty="0">
                          <a:latin typeface="BIZ UDPゴシック" panose="020B0400000000000000" pitchFamily="50" charset="-128"/>
                          <a:ea typeface="BIZ UDPゴシック" panose="020B0400000000000000" pitchFamily="50" charset="-128"/>
                        </a:rPr>
                        <a:t>エリア</a:t>
                      </a:r>
                    </a:p>
                  </a:txBody>
                  <a:tcPr anchor="ctr"/>
                </a:tc>
                <a:tc rowSpan="2">
                  <a:txBody>
                    <a:bodyPr/>
                    <a:lstStyle/>
                    <a:p>
                      <a:pPr algn="ctr"/>
                      <a:r>
                        <a:rPr kumimoji="1" lang="ja-JP" altLang="en-US" sz="1400" dirty="0">
                          <a:latin typeface="BIZ UDPゴシック" panose="020B0400000000000000" pitchFamily="50" charset="-128"/>
                          <a:ea typeface="BIZ UDPゴシック" panose="020B0400000000000000" pitchFamily="50" charset="-128"/>
                        </a:rPr>
                        <a:t>地区</a:t>
                      </a:r>
                    </a:p>
                  </a:txBody>
                  <a:tcPr anchor="ctr"/>
                </a:tc>
                <a:tc rowSpan="2">
                  <a:txBody>
                    <a:bodyPr/>
                    <a:lstStyle/>
                    <a:p>
                      <a:pPr algn="ctr"/>
                      <a:r>
                        <a:rPr kumimoji="1" lang="ja-JP" altLang="en-US" sz="1400" dirty="0">
                          <a:latin typeface="BIZ UDPゴシック" panose="020B0400000000000000" pitchFamily="50" charset="-128"/>
                          <a:ea typeface="BIZ UDPゴシック" panose="020B0400000000000000" pitchFamily="50" charset="-128"/>
                        </a:rPr>
                        <a:t>項　　目</a:t>
                      </a:r>
                    </a:p>
                  </a:txBody>
                  <a:tcPr anchor="ctr"/>
                </a:tc>
                <a:tc gridSpan="12">
                  <a:txBody>
                    <a:bodyPr/>
                    <a:lstStyle/>
                    <a:p>
                      <a:endParaRPr kumimoji="1" lang="ja-JP" altLang="en-US" sz="1200" dirty="0"/>
                    </a:p>
                  </a:txBody>
                  <a:tcPr/>
                </a:tc>
                <a:tc hMerge="1">
                  <a:txBody>
                    <a:bodyPr/>
                    <a:lstStyle/>
                    <a:p>
                      <a:endParaRPr kumimoji="1" lang="ja-JP" altLang="en-US" sz="1200" dirty="0"/>
                    </a:p>
                  </a:txBody>
                  <a:tcPr/>
                </a:tc>
                <a:tc hMerge="1">
                  <a:txBody>
                    <a:bodyPr/>
                    <a:lstStyle/>
                    <a:p>
                      <a:endParaRPr kumimoji="1" lang="ja-JP" altLang="en-US" sz="1200" dirty="0"/>
                    </a:p>
                  </a:txBody>
                  <a:tcPr/>
                </a:tc>
                <a:tc hMerge="1">
                  <a:txBody>
                    <a:bodyPr/>
                    <a:lstStyle/>
                    <a:p>
                      <a:endParaRPr kumimoji="1" lang="ja-JP" altLang="en-US" sz="1200" dirty="0"/>
                    </a:p>
                  </a:txBody>
                  <a:tcPr/>
                </a:tc>
                <a:tc hMerge="1">
                  <a:txBody>
                    <a:bodyPr/>
                    <a:lstStyle/>
                    <a:p>
                      <a:endParaRPr kumimoji="1" lang="ja-JP" altLang="en-US" sz="1200" dirty="0"/>
                    </a:p>
                  </a:txBody>
                  <a:tcPr/>
                </a:tc>
                <a:tc hMerge="1">
                  <a:txBody>
                    <a:bodyPr/>
                    <a:lstStyle/>
                    <a:p>
                      <a:endParaRPr kumimoji="1" lang="ja-JP" altLang="en-US" sz="1200" dirty="0"/>
                    </a:p>
                  </a:txBody>
                  <a:tcPr/>
                </a:tc>
                <a:tc hMerge="1">
                  <a:txBody>
                    <a:bodyPr/>
                    <a:lstStyle/>
                    <a:p>
                      <a:endParaRPr kumimoji="1" lang="ja-JP" altLang="en-US" sz="1200"/>
                    </a:p>
                  </a:txBody>
                  <a:tcPr/>
                </a:tc>
                <a:tc hMerge="1">
                  <a:txBody>
                    <a:bodyPr/>
                    <a:lstStyle/>
                    <a:p>
                      <a:endParaRPr kumimoji="1" lang="ja-JP" altLang="en-US" sz="1200" dirty="0"/>
                    </a:p>
                  </a:txBody>
                  <a:tcPr/>
                </a:tc>
                <a:tc hMerge="1">
                  <a:txBody>
                    <a:bodyPr/>
                    <a:lstStyle/>
                    <a:p>
                      <a:endParaRPr kumimoji="1" lang="ja-JP" altLang="en-US" sz="1200" dirty="0"/>
                    </a:p>
                  </a:txBody>
                  <a:tcPr/>
                </a:tc>
                <a:tc hMerge="1">
                  <a:txBody>
                    <a:bodyPr/>
                    <a:lstStyle/>
                    <a:p>
                      <a:endParaRPr kumimoji="1" lang="ja-JP" altLang="en-US" sz="1200" dirty="0"/>
                    </a:p>
                  </a:txBody>
                  <a:tcPr/>
                </a:tc>
                <a:tc hMerge="1">
                  <a:txBody>
                    <a:bodyPr/>
                    <a:lstStyle/>
                    <a:p>
                      <a:endParaRPr kumimoji="1" lang="ja-JP" altLang="en-US" sz="1200"/>
                    </a:p>
                  </a:txBody>
                  <a:tcPr/>
                </a:tc>
                <a:tc hMerge="1">
                  <a:txBody>
                    <a:bodyPr/>
                    <a:lstStyle/>
                    <a:p>
                      <a:endParaRPr kumimoji="1" lang="ja-JP" altLang="en-US" sz="1200"/>
                    </a:p>
                  </a:txBody>
                  <a:tcPr/>
                </a:tc>
                <a:extLst>
                  <a:ext uri="{0D108BD9-81ED-4DB2-BD59-A6C34878D82A}">
                    <a16:rowId xmlns:a16="http://schemas.microsoft.com/office/drawing/2014/main" val="3837438726"/>
                  </a:ext>
                </a:extLst>
              </a:tr>
              <a:tr h="266754">
                <a:tc vMerge="1">
                  <a:txBody>
                    <a:bodyPr/>
                    <a:lstStyle/>
                    <a:p>
                      <a:endParaRPr kumimoji="1" lang="ja-JP" altLang="en-US" sz="1200"/>
                    </a:p>
                  </a:txBody>
                  <a:tcPr/>
                </a:tc>
                <a:tc vMerge="1">
                  <a:txBody>
                    <a:bodyPr/>
                    <a:lstStyle/>
                    <a:p>
                      <a:endParaRPr kumimoji="1" lang="ja-JP" altLang="en-US" sz="1200"/>
                    </a:p>
                  </a:txBody>
                  <a:tcPr/>
                </a:tc>
                <a:tc vMerge="1">
                  <a:txBody>
                    <a:bodyPr/>
                    <a:lstStyle/>
                    <a:p>
                      <a:endParaRPr kumimoji="1" lang="ja-JP" altLang="en-US" sz="1200"/>
                    </a:p>
                  </a:txBody>
                  <a:tcPr/>
                </a:tc>
                <a:tc>
                  <a:txBody>
                    <a:bodyPr/>
                    <a:lstStyle/>
                    <a:p>
                      <a:pPr algn="ctr"/>
                      <a:r>
                        <a:rPr kumimoji="1" lang="ja-JP" altLang="en-US" sz="1200" dirty="0"/>
                        <a:t>４月</a:t>
                      </a:r>
                    </a:p>
                  </a:txBody>
                  <a:tcPr anchor="ctr"/>
                </a:tc>
                <a:tc>
                  <a:txBody>
                    <a:bodyPr/>
                    <a:lstStyle/>
                    <a:p>
                      <a:pPr algn="ctr"/>
                      <a:r>
                        <a:rPr kumimoji="1" lang="ja-JP" altLang="en-US" sz="1200" dirty="0"/>
                        <a:t>５月</a:t>
                      </a:r>
                    </a:p>
                  </a:txBody>
                  <a:tcPr anchor="ctr"/>
                </a:tc>
                <a:tc>
                  <a:txBody>
                    <a:bodyPr/>
                    <a:lstStyle/>
                    <a:p>
                      <a:pPr algn="ctr"/>
                      <a:r>
                        <a:rPr kumimoji="1" lang="ja-JP" altLang="en-US" sz="1200" dirty="0"/>
                        <a:t>６月</a:t>
                      </a:r>
                    </a:p>
                  </a:txBody>
                  <a:tcPr anchor="ctr"/>
                </a:tc>
                <a:tc>
                  <a:txBody>
                    <a:bodyPr/>
                    <a:lstStyle/>
                    <a:p>
                      <a:pPr algn="ctr"/>
                      <a:r>
                        <a:rPr kumimoji="1" lang="ja-JP" altLang="en-US" sz="1200" dirty="0"/>
                        <a:t>７月</a:t>
                      </a:r>
                    </a:p>
                  </a:txBody>
                  <a:tcPr anchor="ctr"/>
                </a:tc>
                <a:tc>
                  <a:txBody>
                    <a:bodyPr/>
                    <a:lstStyle/>
                    <a:p>
                      <a:pPr algn="ctr"/>
                      <a:r>
                        <a:rPr kumimoji="1" lang="ja-JP" altLang="en-US" sz="1200" dirty="0"/>
                        <a:t>８月</a:t>
                      </a:r>
                    </a:p>
                  </a:txBody>
                  <a:tcPr anchor="ctr"/>
                </a:tc>
                <a:tc>
                  <a:txBody>
                    <a:bodyPr/>
                    <a:lstStyle/>
                    <a:p>
                      <a:pPr algn="ctr"/>
                      <a:r>
                        <a:rPr kumimoji="1" lang="ja-JP" altLang="en-US" sz="1200" dirty="0"/>
                        <a:t>９月</a:t>
                      </a:r>
                    </a:p>
                  </a:txBody>
                  <a:tcPr anchor="ctr"/>
                </a:tc>
                <a:tc>
                  <a:txBody>
                    <a:bodyPr/>
                    <a:lstStyle/>
                    <a:p>
                      <a:pPr algn="ctr"/>
                      <a:r>
                        <a:rPr kumimoji="1" lang="ja-JP" altLang="en-US" sz="1200" dirty="0"/>
                        <a:t>１０月</a:t>
                      </a:r>
                    </a:p>
                  </a:txBody>
                  <a:tcPr anchor="ctr"/>
                </a:tc>
                <a:tc>
                  <a:txBody>
                    <a:bodyPr/>
                    <a:lstStyle/>
                    <a:p>
                      <a:pPr algn="ctr"/>
                      <a:r>
                        <a:rPr kumimoji="1" lang="ja-JP" altLang="en-US" sz="1200" dirty="0"/>
                        <a:t>１１月</a:t>
                      </a:r>
                    </a:p>
                  </a:txBody>
                  <a:tcPr anchor="ctr"/>
                </a:tc>
                <a:tc>
                  <a:txBody>
                    <a:bodyPr/>
                    <a:lstStyle/>
                    <a:p>
                      <a:pPr algn="ctr"/>
                      <a:r>
                        <a:rPr kumimoji="1" lang="ja-JP" altLang="en-US" sz="1200" dirty="0"/>
                        <a:t>１２月</a:t>
                      </a:r>
                    </a:p>
                  </a:txBody>
                  <a:tcPr anchor="ctr"/>
                </a:tc>
                <a:tc>
                  <a:txBody>
                    <a:bodyPr/>
                    <a:lstStyle/>
                    <a:p>
                      <a:pPr algn="ctr"/>
                      <a:r>
                        <a:rPr kumimoji="1" lang="ja-JP" altLang="en-US" sz="1200" dirty="0"/>
                        <a:t>１月</a:t>
                      </a:r>
                    </a:p>
                  </a:txBody>
                  <a:tcPr anchor="ctr"/>
                </a:tc>
                <a:tc>
                  <a:txBody>
                    <a:bodyPr/>
                    <a:lstStyle/>
                    <a:p>
                      <a:pPr algn="ctr"/>
                      <a:r>
                        <a:rPr kumimoji="1" lang="ja-JP" altLang="en-US" sz="1200" dirty="0"/>
                        <a:t>２月　</a:t>
                      </a:r>
                    </a:p>
                  </a:txBody>
                  <a:tcPr anchor="ctr"/>
                </a:tc>
                <a:tc>
                  <a:txBody>
                    <a:bodyPr/>
                    <a:lstStyle/>
                    <a:p>
                      <a:pPr algn="ctr"/>
                      <a:r>
                        <a:rPr kumimoji="1" lang="ja-JP" altLang="en-US" sz="1200" dirty="0"/>
                        <a:t>３月</a:t>
                      </a:r>
                    </a:p>
                  </a:txBody>
                  <a:tcPr anchor="ctr"/>
                </a:tc>
                <a:extLst>
                  <a:ext uri="{0D108BD9-81ED-4DB2-BD59-A6C34878D82A}">
                    <a16:rowId xmlns:a16="http://schemas.microsoft.com/office/drawing/2014/main" val="1919812095"/>
                  </a:ext>
                </a:extLst>
              </a:tr>
              <a:tr h="266754">
                <a:tc rowSpan="3">
                  <a:txBody>
                    <a:bodyPr/>
                    <a:lstStyle/>
                    <a:p>
                      <a:pPr algn="ctr"/>
                      <a:r>
                        <a:rPr kumimoji="1" lang="ja-JP" altLang="en-US" sz="1200" b="1" dirty="0"/>
                        <a:t>第１</a:t>
                      </a:r>
                    </a:p>
                  </a:txBody>
                  <a:tcPr anchor="ctr"/>
                </a:tc>
                <a:tc rowSpan="3">
                  <a:txBody>
                    <a:bodyPr/>
                    <a:lstStyle/>
                    <a:p>
                      <a:pPr algn="ctr"/>
                      <a:r>
                        <a:rPr kumimoji="1" lang="ja-JP" altLang="en-US" sz="1200" b="1" dirty="0"/>
                        <a:t>浜玉</a:t>
                      </a:r>
                      <a:endParaRPr kumimoji="1" lang="en-US" altLang="ja-JP" sz="1200" b="1" dirty="0"/>
                    </a:p>
                    <a:p>
                      <a:pPr algn="ctr"/>
                      <a:r>
                        <a:rPr kumimoji="1" lang="ja-JP" altLang="en-US" sz="1200" b="1" dirty="0"/>
                        <a:t>相知</a:t>
                      </a:r>
                    </a:p>
                  </a:txBody>
                  <a:tcPr anchor="ctr"/>
                </a:tc>
                <a:tc>
                  <a:txBody>
                    <a:bodyPr/>
                    <a:lstStyle/>
                    <a:p>
                      <a:r>
                        <a:rPr kumimoji="1" lang="ja-JP" altLang="en-US" sz="1200" b="1" dirty="0"/>
                        <a:t>ケーブル新設</a:t>
                      </a:r>
                    </a:p>
                  </a:txBody>
                  <a:tcPr anchor="ct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tc>
                <a:extLst>
                  <a:ext uri="{0D108BD9-81ED-4DB2-BD59-A6C34878D82A}">
                    <a16:rowId xmlns:a16="http://schemas.microsoft.com/office/drawing/2014/main" val="1508371226"/>
                  </a:ext>
                </a:extLst>
              </a:tr>
              <a:tr h="266754">
                <a:tc vMerge="1">
                  <a:txBody>
                    <a:bodyPr/>
                    <a:lstStyle/>
                    <a:p>
                      <a:endParaRPr kumimoji="1" lang="ja-JP" altLang="en-US" sz="1200"/>
                    </a:p>
                  </a:txBody>
                  <a:tcPr/>
                </a:tc>
                <a:tc vMerge="1">
                  <a:txBody>
                    <a:bodyPr/>
                    <a:lstStyle/>
                    <a:p>
                      <a:endParaRPr kumimoji="1" lang="ja-JP" altLang="en-US" sz="1200"/>
                    </a:p>
                  </a:txBody>
                  <a:tcPr/>
                </a:tc>
                <a:tc>
                  <a:txBody>
                    <a:bodyPr/>
                    <a:lstStyle/>
                    <a:p>
                      <a:r>
                        <a:rPr kumimoji="1" lang="ja-JP" altLang="en-US" sz="1200" b="1" dirty="0"/>
                        <a:t>局舎新設</a:t>
                      </a:r>
                    </a:p>
                  </a:txBody>
                  <a:tcPr anchor="ct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dirty="0"/>
                    </a:p>
                  </a:txBody>
                  <a:tcPr/>
                </a:tc>
                <a:extLst>
                  <a:ext uri="{0D108BD9-81ED-4DB2-BD59-A6C34878D82A}">
                    <a16:rowId xmlns:a16="http://schemas.microsoft.com/office/drawing/2014/main" val="228557927"/>
                  </a:ext>
                </a:extLst>
              </a:tr>
              <a:tr h="266754">
                <a:tc vMerge="1">
                  <a:txBody>
                    <a:bodyPr/>
                    <a:lstStyle/>
                    <a:p>
                      <a:endParaRPr kumimoji="1" lang="ja-JP" altLang="en-US" sz="1200"/>
                    </a:p>
                  </a:txBody>
                  <a:tcPr/>
                </a:tc>
                <a:tc vMerge="1">
                  <a:txBody>
                    <a:bodyPr/>
                    <a:lstStyle/>
                    <a:p>
                      <a:endParaRPr kumimoji="1" lang="ja-JP" altLang="en-US" sz="1200"/>
                    </a:p>
                  </a:txBody>
                  <a:tcPr/>
                </a:tc>
                <a:tc>
                  <a:txBody>
                    <a:bodyPr/>
                    <a:lstStyle/>
                    <a:p>
                      <a:r>
                        <a:rPr kumimoji="1" lang="ja-JP" altLang="en-US" sz="1200" b="1" dirty="0"/>
                        <a:t>中継設備</a:t>
                      </a:r>
                    </a:p>
                  </a:txBody>
                  <a:tcPr anchor="ctr"/>
                </a:tc>
                <a:tc>
                  <a:txBody>
                    <a:bodyPr/>
                    <a:lstStyle/>
                    <a:p>
                      <a:endParaRPr kumimoji="1" lang="ja-JP" altLang="en-US" sz="1200" dirty="0"/>
                    </a:p>
                  </a:txBody>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dirty="0"/>
                    </a:p>
                  </a:txBody>
                  <a:tcPr/>
                </a:tc>
                <a:tc>
                  <a:txBody>
                    <a:bodyPr/>
                    <a:lstStyle/>
                    <a:p>
                      <a:endParaRPr kumimoji="1" lang="ja-JP" altLang="en-US" sz="1200"/>
                    </a:p>
                  </a:txBody>
                  <a:tcPr/>
                </a:tc>
                <a:tc>
                  <a:txBody>
                    <a:bodyPr/>
                    <a:lstStyle/>
                    <a:p>
                      <a:endParaRPr kumimoji="1" lang="ja-JP" altLang="en-US" sz="1200" dirty="0"/>
                    </a:p>
                  </a:txBody>
                  <a:tcPr>
                    <a:solidFill>
                      <a:schemeClr val="accent4">
                        <a:lumMod val="60000"/>
                        <a:lumOff val="40000"/>
                      </a:schemeClr>
                    </a:solidFill>
                  </a:tcPr>
                </a:tc>
                <a:tc>
                  <a:txBody>
                    <a:bodyPr/>
                    <a:lstStyle/>
                    <a:p>
                      <a:endParaRPr kumimoji="1" lang="ja-JP" altLang="en-US" sz="1200" dirty="0"/>
                    </a:p>
                  </a:txBody>
                  <a:tcPr>
                    <a:solidFill>
                      <a:schemeClr val="accent4">
                        <a:lumMod val="60000"/>
                        <a:lumOff val="40000"/>
                      </a:schemeClr>
                    </a:solidFill>
                  </a:tcPr>
                </a:tc>
                <a:tc>
                  <a:txBody>
                    <a:bodyPr/>
                    <a:lstStyle/>
                    <a:p>
                      <a:endParaRPr kumimoji="1" lang="ja-JP" altLang="en-US" sz="1200" dirty="0"/>
                    </a:p>
                  </a:txBody>
                  <a:tcPr>
                    <a:solidFill>
                      <a:schemeClr val="accent4">
                        <a:lumMod val="60000"/>
                        <a:lumOff val="40000"/>
                      </a:schemeClr>
                    </a:solidFill>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dirty="0"/>
                    </a:p>
                  </a:txBody>
                  <a:tcPr/>
                </a:tc>
                <a:extLst>
                  <a:ext uri="{0D108BD9-81ED-4DB2-BD59-A6C34878D82A}">
                    <a16:rowId xmlns:a16="http://schemas.microsoft.com/office/drawing/2014/main" val="250492420"/>
                  </a:ext>
                </a:extLst>
              </a:tr>
              <a:tr h="266754">
                <a:tc rowSpan="3">
                  <a:txBody>
                    <a:bodyPr/>
                    <a:lstStyle/>
                    <a:p>
                      <a:pPr algn="ctr"/>
                      <a:r>
                        <a:rPr kumimoji="1" lang="ja-JP" altLang="en-US" sz="1200" b="1" dirty="0"/>
                        <a:t>第２</a:t>
                      </a:r>
                    </a:p>
                  </a:txBody>
                  <a:tcPr anchor="ctr"/>
                </a:tc>
                <a:tc rowSpan="3">
                  <a:txBody>
                    <a:bodyPr/>
                    <a:lstStyle/>
                    <a:p>
                      <a:pPr algn="ctr"/>
                      <a:r>
                        <a:rPr kumimoji="1" lang="ja-JP" altLang="en-US" sz="1200" b="1" dirty="0"/>
                        <a:t>鎮西</a:t>
                      </a:r>
                      <a:endParaRPr kumimoji="1" lang="en-US" altLang="ja-JP" sz="1200" b="1" dirty="0"/>
                    </a:p>
                    <a:p>
                      <a:pPr algn="ctr"/>
                      <a:r>
                        <a:rPr kumimoji="1" lang="ja-JP" altLang="en-US" sz="1200" b="1" dirty="0"/>
                        <a:t>呼子</a:t>
                      </a:r>
                      <a:endParaRPr kumimoji="1" lang="en-US" altLang="ja-JP" sz="1200" b="1" dirty="0"/>
                    </a:p>
                    <a:p>
                      <a:pPr algn="ctr"/>
                      <a:r>
                        <a:rPr kumimoji="1" lang="ja-JP" altLang="en-US" sz="1200" b="1" dirty="0"/>
                        <a:t>（離島含む）</a:t>
                      </a:r>
                    </a:p>
                  </a:txBody>
                  <a:tcPr anchor="ctr"/>
                </a:tc>
                <a:tc>
                  <a:txBody>
                    <a:bodyPr/>
                    <a:lstStyle/>
                    <a:p>
                      <a:r>
                        <a:rPr kumimoji="1" lang="ja-JP" altLang="en-US" sz="1200" b="1" dirty="0"/>
                        <a:t>ケーブル新設</a:t>
                      </a:r>
                    </a:p>
                  </a:txBody>
                  <a:tcPr anchor="ct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solidFill>
                      <a:schemeClr val="accent2"/>
                    </a:solidFill>
                  </a:tcPr>
                </a:tc>
                <a:tc>
                  <a:txBody>
                    <a:bodyPr/>
                    <a:lstStyle/>
                    <a:p>
                      <a:endParaRPr kumimoji="1" lang="ja-JP" altLang="en-US" sz="1200" dirty="0"/>
                    </a:p>
                  </a:txBody>
                  <a:tcPr/>
                </a:tc>
                <a:extLst>
                  <a:ext uri="{0D108BD9-81ED-4DB2-BD59-A6C34878D82A}">
                    <a16:rowId xmlns:a16="http://schemas.microsoft.com/office/drawing/2014/main" val="1032127860"/>
                  </a:ext>
                </a:extLst>
              </a:tr>
              <a:tr h="266754">
                <a:tc vMerge="1">
                  <a:txBody>
                    <a:bodyPr/>
                    <a:lstStyle/>
                    <a:p>
                      <a:endParaRPr kumimoji="1" lang="ja-JP" altLang="en-US" sz="1200"/>
                    </a:p>
                  </a:txBody>
                  <a:tcPr/>
                </a:tc>
                <a:tc vMerge="1">
                  <a:txBody>
                    <a:bodyPr/>
                    <a:lstStyle/>
                    <a:p>
                      <a:endParaRPr kumimoji="1" lang="ja-JP" altLang="en-US" sz="1200"/>
                    </a:p>
                  </a:txBody>
                  <a:tcPr/>
                </a:tc>
                <a:tc>
                  <a:txBody>
                    <a:bodyPr/>
                    <a:lstStyle/>
                    <a:p>
                      <a:r>
                        <a:rPr kumimoji="1" lang="ja-JP" altLang="en-US" sz="1200" b="1" dirty="0"/>
                        <a:t>局舎新設</a:t>
                      </a:r>
                    </a:p>
                  </a:txBody>
                  <a:tcPr anchor="ct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dirty="0"/>
                    </a:p>
                  </a:txBody>
                  <a:tcPr>
                    <a:solidFill>
                      <a:srgbClr val="92D050"/>
                    </a:solidFill>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dirty="0"/>
                    </a:p>
                  </a:txBody>
                  <a:tcPr/>
                </a:tc>
                <a:extLst>
                  <a:ext uri="{0D108BD9-81ED-4DB2-BD59-A6C34878D82A}">
                    <a16:rowId xmlns:a16="http://schemas.microsoft.com/office/drawing/2014/main" val="658610761"/>
                  </a:ext>
                </a:extLst>
              </a:tr>
              <a:tr h="330859">
                <a:tc vMerge="1">
                  <a:txBody>
                    <a:bodyPr/>
                    <a:lstStyle/>
                    <a:p>
                      <a:endParaRPr kumimoji="1" lang="ja-JP" altLang="en-US" sz="1200" dirty="0"/>
                    </a:p>
                  </a:txBody>
                  <a:tcPr/>
                </a:tc>
                <a:tc vMerge="1">
                  <a:txBody>
                    <a:bodyPr/>
                    <a:lstStyle/>
                    <a:p>
                      <a:endParaRPr kumimoji="1" lang="ja-JP" altLang="en-US" sz="1200"/>
                    </a:p>
                  </a:txBody>
                  <a:tcPr/>
                </a:tc>
                <a:tc>
                  <a:txBody>
                    <a:bodyPr/>
                    <a:lstStyle/>
                    <a:p>
                      <a:r>
                        <a:rPr kumimoji="1" lang="ja-JP" altLang="en-US" sz="1200" b="1" dirty="0"/>
                        <a:t>中継設備</a:t>
                      </a:r>
                    </a:p>
                  </a:txBody>
                  <a:tcPr anchor="ctr"/>
                </a:tc>
                <a:tc>
                  <a:txBody>
                    <a:bodyPr/>
                    <a:lstStyle/>
                    <a:p>
                      <a:endParaRPr kumimoji="1" lang="ja-JP" altLang="en-US" sz="1200" dirty="0"/>
                    </a:p>
                  </a:txBody>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dirty="0"/>
                    </a:p>
                  </a:txBody>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a:p>
                  </a:txBody>
                  <a:tcPr/>
                </a:tc>
                <a:tc>
                  <a:txBody>
                    <a:bodyPr/>
                    <a:lstStyle/>
                    <a:p>
                      <a:endParaRPr kumimoji="1" lang="ja-JP" altLang="en-US" sz="1200" dirty="0"/>
                    </a:p>
                  </a:txBody>
                  <a:tcPr>
                    <a:solidFill>
                      <a:schemeClr val="accent4">
                        <a:lumMod val="60000"/>
                        <a:lumOff val="40000"/>
                      </a:schemeClr>
                    </a:solidFill>
                  </a:tcPr>
                </a:tc>
                <a:tc>
                  <a:txBody>
                    <a:bodyPr/>
                    <a:lstStyle/>
                    <a:p>
                      <a:endParaRPr kumimoji="1" lang="ja-JP" altLang="en-US" sz="1200" dirty="0"/>
                    </a:p>
                  </a:txBody>
                  <a:tcPr>
                    <a:solidFill>
                      <a:schemeClr val="accent4">
                        <a:lumMod val="60000"/>
                        <a:lumOff val="40000"/>
                      </a:schemeClr>
                    </a:solidFill>
                  </a:tcPr>
                </a:tc>
                <a:tc>
                  <a:txBody>
                    <a:bodyPr/>
                    <a:lstStyle/>
                    <a:p>
                      <a:endParaRPr kumimoji="1" lang="ja-JP" altLang="en-US" sz="1200" dirty="0"/>
                    </a:p>
                  </a:txBody>
                  <a:tcPr>
                    <a:solidFill>
                      <a:schemeClr val="accent4">
                        <a:lumMod val="60000"/>
                        <a:lumOff val="40000"/>
                      </a:schemeClr>
                    </a:solidFill>
                  </a:tcPr>
                </a:tc>
                <a:tc>
                  <a:txBody>
                    <a:bodyPr/>
                    <a:lstStyle/>
                    <a:p>
                      <a:endParaRPr kumimoji="1" lang="ja-JP" altLang="en-US" sz="1200" dirty="0"/>
                    </a:p>
                  </a:txBody>
                  <a:tcPr/>
                </a:tc>
                <a:extLst>
                  <a:ext uri="{0D108BD9-81ED-4DB2-BD59-A6C34878D82A}">
                    <a16:rowId xmlns:a16="http://schemas.microsoft.com/office/drawing/2014/main" val="1369105615"/>
                  </a:ext>
                </a:extLst>
              </a:tr>
            </a:tbl>
          </a:graphicData>
        </a:graphic>
      </p:graphicFrame>
      <p:sp>
        <p:nvSpPr>
          <p:cNvPr id="12" name="テキスト ボックス 11">
            <a:extLst>
              <a:ext uri="{FF2B5EF4-FFF2-40B4-BE49-F238E27FC236}">
                <a16:creationId xmlns:a16="http://schemas.microsoft.com/office/drawing/2014/main" id="{7C47684F-EC1A-4D80-94B9-A0671E2D6D71}"/>
              </a:ext>
            </a:extLst>
          </p:cNvPr>
          <p:cNvSpPr txBox="1"/>
          <p:nvPr/>
        </p:nvSpPr>
        <p:spPr>
          <a:xfrm>
            <a:off x="566721" y="3835803"/>
            <a:ext cx="3432350" cy="307777"/>
          </a:xfrm>
          <a:prstGeom prst="rect">
            <a:avLst/>
          </a:prstGeom>
          <a:noFill/>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令和４年度　整備開始地区スケジュール</a:t>
            </a:r>
            <a:endParaRPr kumimoji="1" lang="ja-JP" altLang="en-US" sz="1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9800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297940"/>
            <a:ext cx="11595796" cy="636779"/>
          </a:xfrm>
        </p:spPr>
        <p:txBody>
          <a:bodyPr>
            <a:normAutofit/>
          </a:bodyPr>
          <a:lstStyle/>
          <a:p>
            <a:r>
              <a:rPr kumimoji="1" lang="ja-JP" altLang="en-US"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がん患者医療用補正具等購入費助成事業費</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509895" y="1256801"/>
            <a:ext cx="12153599" cy="707886"/>
          </a:xfrm>
          <a:solidFill>
            <a:schemeClr val="accent3">
              <a:lumMod val="40000"/>
              <a:lumOff val="60000"/>
            </a:schemeClr>
          </a:solidFill>
        </p:spPr>
        <p:txBody>
          <a:bodyPr anchor="ctr">
            <a:normAutofit/>
          </a:bodyPr>
          <a:lstStyle/>
          <a:p>
            <a:pPr>
              <a:lnSpc>
                <a:spcPct val="100000"/>
              </a:lnSpc>
            </a:pPr>
            <a:r>
              <a:rPr kumimoji="1" lang="ja-JP" altLang="en-US" sz="2000" b="1" dirty="0">
                <a:solidFill>
                  <a:srgbClr val="FF0000"/>
                </a:solidFill>
                <a:latin typeface="BIZ UDPゴシック" panose="020B0400000000000000" pitchFamily="50" charset="-128"/>
                <a:ea typeface="BIZ UDPゴシック" panose="020B0400000000000000" pitchFamily="50" charset="-128"/>
              </a:rPr>
              <a:t>がん治療に伴い医療用補正具等を購入した者に助成し、がん治療と就労、社会参加などの両立を支援</a:t>
            </a:r>
            <a:r>
              <a:rPr lang="ja-JP" altLang="en-US" sz="2000" b="1" dirty="0">
                <a:solidFill>
                  <a:srgbClr val="FF0000"/>
                </a:solidFill>
                <a:latin typeface="BIZ UDPゴシック" panose="020B0400000000000000" pitchFamily="50" charset="-128"/>
                <a:ea typeface="BIZ UDPゴシック" panose="020B0400000000000000" pitchFamily="50" charset="-128"/>
              </a:rPr>
              <a:t>する。</a:t>
            </a:r>
            <a:endParaRPr kumimoji="1" lang="ja-JP" altLang="en-US" sz="2000" b="1" dirty="0">
              <a:solidFill>
                <a:srgbClr val="FF0000"/>
              </a:solidFill>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971005"/>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15</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566721" y="693559"/>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事業内容</a:t>
            </a:r>
          </a:p>
        </p:txBody>
      </p:sp>
      <p:sp>
        <p:nvSpPr>
          <p:cNvPr id="4" name="四角形: 角を丸くする 3">
            <a:extLst>
              <a:ext uri="{FF2B5EF4-FFF2-40B4-BE49-F238E27FC236}">
                <a16:creationId xmlns:a16="http://schemas.microsoft.com/office/drawing/2014/main" id="{2FCB6F49-9E4E-4A5B-A42B-626BA76CCFA6}"/>
              </a:ext>
            </a:extLst>
          </p:cNvPr>
          <p:cNvSpPr/>
          <p:nvPr/>
        </p:nvSpPr>
        <p:spPr>
          <a:xfrm>
            <a:off x="509895" y="2157920"/>
            <a:ext cx="12153599" cy="2769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b="1" dirty="0">
                <a:solidFill>
                  <a:schemeClr val="tx1"/>
                </a:solidFill>
              </a:rPr>
              <a:t>■事業内容</a:t>
            </a:r>
            <a:endParaRPr kumimoji="1" lang="en-US" altLang="ja-JP" b="1" dirty="0">
              <a:solidFill>
                <a:schemeClr val="tx1"/>
              </a:solidFill>
            </a:endParaRPr>
          </a:p>
          <a:p>
            <a:pPr>
              <a:lnSpc>
                <a:spcPct val="150000"/>
              </a:lnSpc>
            </a:pPr>
            <a:r>
              <a:rPr lang="ja-JP" altLang="en-US" b="1" dirty="0">
                <a:solidFill>
                  <a:schemeClr val="tx1"/>
                </a:solidFill>
              </a:rPr>
              <a:t>　がん患者に対し、がん治療に伴う外見の変化に対する医療用補正具の購入費を補助する。</a:t>
            </a:r>
            <a:endParaRPr lang="en-US" altLang="ja-JP" b="1" dirty="0">
              <a:solidFill>
                <a:schemeClr val="tx1"/>
              </a:solidFill>
            </a:endParaRPr>
          </a:p>
          <a:p>
            <a:pPr>
              <a:lnSpc>
                <a:spcPct val="150000"/>
              </a:lnSpc>
            </a:pPr>
            <a:r>
              <a:rPr kumimoji="1" lang="ja-JP" altLang="en-US" b="1" dirty="0">
                <a:solidFill>
                  <a:schemeClr val="tx1"/>
                </a:solidFill>
              </a:rPr>
              <a:t>　◎ 対象となる補正具：医療用ウイッグ、乳房補正具</a:t>
            </a:r>
            <a:endParaRPr kumimoji="1" lang="en-US" altLang="ja-JP" b="1" dirty="0">
              <a:solidFill>
                <a:schemeClr val="tx1"/>
              </a:solidFill>
            </a:endParaRPr>
          </a:p>
          <a:p>
            <a:pPr>
              <a:lnSpc>
                <a:spcPct val="150000"/>
              </a:lnSpc>
            </a:pPr>
            <a:r>
              <a:rPr lang="ja-JP" altLang="en-US" b="1" dirty="0">
                <a:solidFill>
                  <a:schemeClr val="tx1"/>
                </a:solidFill>
              </a:rPr>
              <a:t>　◎ 補助金の額　　　：購入費の２分の１の額（上限３万円）</a:t>
            </a:r>
            <a:endParaRPr lang="en-US" altLang="ja-JP" b="1" dirty="0">
              <a:solidFill>
                <a:schemeClr val="tx1"/>
              </a:solidFill>
            </a:endParaRPr>
          </a:p>
          <a:p>
            <a:pPr>
              <a:lnSpc>
                <a:spcPct val="150000"/>
              </a:lnSpc>
            </a:pPr>
            <a:r>
              <a:rPr kumimoji="1" lang="ja-JP" altLang="en-US" b="1" dirty="0">
                <a:solidFill>
                  <a:schemeClr val="tx1"/>
                </a:solidFill>
              </a:rPr>
              <a:t>　◎ 対象見込数　　　：５５人</a:t>
            </a:r>
          </a:p>
        </p:txBody>
      </p:sp>
      <p:pic>
        <p:nvPicPr>
          <p:cNvPr id="13" name="図 12">
            <a:extLst>
              <a:ext uri="{FF2B5EF4-FFF2-40B4-BE49-F238E27FC236}">
                <a16:creationId xmlns:a16="http://schemas.microsoft.com/office/drawing/2014/main" id="{2B2399EA-3815-4908-AE15-8105D7FD4188}"/>
              </a:ext>
            </a:extLst>
          </p:cNvPr>
          <p:cNvPicPr>
            <a:picLocks noChangeAspect="1"/>
          </p:cNvPicPr>
          <p:nvPr/>
        </p:nvPicPr>
        <p:blipFill>
          <a:blip r:embed="rId2"/>
          <a:stretch>
            <a:fillRect/>
          </a:stretch>
        </p:blipFill>
        <p:spPr>
          <a:xfrm>
            <a:off x="9088957" y="3927243"/>
            <a:ext cx="3180080" cy="2387180"/>
          </a:xfrm>
          <a:prstGeom prst="rect">
            <a:avLst/>
          </a:prstGeom>
          <a:solidFill>
            <a:srgbClr val="FFF2CC">
              <a:alpha val="0"/>
            </a:srgbClr>
          </a:solidFill>
        </p:spPr>
      </p:pic>
    </p:spTree>
    <p:extLst>
      <p:ext uri="{BB962C8B-B14F-4D97-AF65-F5344CB8AC3E}">
        <p14:creationId xmlns:p14="http://schemas.microsoft.com/office/powerpoint/2010/main" val="217765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297940"/>
            <a:ext cx="11595796" cy="636779"/>
          </a:xfrm>
        </p:spPr>
        <p:txBody>
          <a:bodyPr>
            <a:normAutofit/>
          </a:bodyPr>
          <a:lstStyle/>
          <a:p>
            <a:r>
              <a:rPr kumimoji="1" lang="ja-JP" altLang="en-US"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予防接種費</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566721" y="1049530"/>
            <a:ext cx="12153599" cy="707886"/>
          </a:xfrm>
          <a:solidFill>
            <a:schemeClr val="accent3">
              <a:lumMod val="40000"/>
              <a:lumOff val="60000"/>
            </a:schemeClr>
          </a:solidFill>
        </p:spPr>
        <p:txBody>
          <a:bodyPr anchor="ctr">
            <a:normAutofit fontScale="92500" lnSpcReduction="20000"/>
          </a:bodyPr>
          <a:lstStyle/>
          <a:p>
            <a:pPr>
              <a:lnSpc>
                <a:spcPct val="100000"/>
              </a:lnSpc>
            </a:pPr>
            <a:r>
              <a:rPr lang="ja-JP" altLang="en-US" sz="2000" b="1" dirty="0">
                <a:solidFill>
                  <a:srgbClr val="FF0000"/>
                </a:solidFill>
                <a:latin typeface="BIZ UDPゴシック" panose="020B0400000000000000" pitchFamily="50" charset="-128"/>
                <a:ea typeface="BIZ UDPゴシック" panose="020B0400000000000000" pitchFamily="50" charset="-128"/>
              </a:rPr>
              <a:t>感染のおそれがある疾病の発生とまん延を防止するため予防接種を実施する。</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a:p>
            <a:pPr>
              <a:lnSpc>
                <a:spcPct val="100000"/>
              </a:lnSpc>
            </a:pPr>
            <a:r>
              <a:rPr kumimoji="1" lang="ja-JP" altLang="en-US" sz="2000" b="1" dirty="0">
                <a:solidFill>
                  <a:srgbClr val="FF0000"/>
                </a:solidFill>
                <a:latin typeface="BIZ UDPゴシック" panose="020B0400000000000000" pitchFamily="50" charset="-128"/>
                <a:ea typeface="BIZ UDPゴシック" panose="020B0400000000000000" pitchFamily="50" charset="-128"/>
              </a:rPr>
              <a:t>新しく、子宮頸がんワクチンと子どものインフルエンザワクチンを追加した。</a:t>
            </a: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971005"/>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16</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566721" y="693559"/>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事業内容</a:t>
            </a:r>
          </a:p>
        </p:txBody>
      </p:sp>
      <p:sp>
        <p:nvSpPr>
          <p:cNvPr id="4" name="四角形: 角を丸くする 3">
            <a:extLst>
              <a:ext uri="{FF2B5EF4-FFF2-40B4-BE49-F238E27FC236}">
                <a16:creationId xmlns:a16="http://schemas.microsoft.com/office/drawing/2014/main" id="{2FCB6F49-9E4E-4A5B-A42B-626BA76CCFA6}"/>
              </a:ext>
            </a:extLst>
          </p:cNvPr>
          <p:cNvSpPr/>
          <p:nvPr/>
        </p:nvSpPr>
        <p:spPr>
          <a:xfrm>
            <a:off x="2019266" y="1824723"/>
            <a:ext cx="8039100" cy="15853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b="1" dirty="0">
                <a:solidFill>
                  <a:schemeClr val="tx1"/>
                </a:solidFill>
              </a:rPr>
              <a:t>予防接種（従来事業分）　　　　　　　　　３８０，１０９千円</a:t>
            </a:r>
            <a:endParaRPr kumimoji="1" lang="en-US" altLang="ja-JP" b="1" dirty="0">
              <a:solidFill>
                <a:schemeClr val="tx1"/>
              </a:solidFill>
            </a:endParaRPr>
          </a:p>
          <a:p>
            <a:pPr>
              <a:lnSpc>
                <a:spcPct val="150000"/>
              </a:lnSpc>
            </a:pPr>
            <a:r>
              <a:rPr lang="ja-JP" altLang="en-US" sz="1200" b="1" dirty="0">
                <a:solidFill>
                  <a:schemeClr val="tx1"/>
                </a:solidFill>
              </a:rPr>
              <a:t>■予防接種法に基づく定期接種　</a:t>
            </a:r>
            <a:endParaRPr lang="en-US" altLang="ja-JP" sz="1200" b="1" dirty="0">
              <a:solidFill>
                <a:schemeClr val="tx1"/>
              </a:solidFill>
            </a:endParaRPr>
          </a:p>
          <a:p>
            <a:pPr>
              <a:lnSpc>
                <a:spcPct val="150000"/>
              </a:lnSpc>
            </a:pPr>
            <a:r>
              <a:rPr kumimoji="1" lang="ja-JP" altLang="en-US" sz="1200" b="1" dirty="0">
                <a:solidFill>
                  <a:schemeClr val="tx1"/>
                </a:solidFill>
              </a:rPr>
              <a:t>　（</a:t>
            </a:r>
            <a:r>
              <a:rPr kumimoji="1" lang="en-US" altLang="ja-JP" sz="1200" b="1" dirty="0">
                <a:solidFill>
                  <a:schemeClr val="tx1"/>
                </a:solidFill>
              </a:rPr>
              <a:t>A</a:t>
            </a:r>
            <a:r>
              <a:rPr kumimoji="1" lang="ja-JP" altLang="en-US" sz="1200" b="1" dirty="0">
                <a:solidFill>
                  <a:schemeClr val="tx1"/>
                </a:solidFill>
              </a:rPr>
              <a:t>類）ヒブ、小児肺炎球菌、</a:t>
            </a:r>
            <a:r>
              <a:rPr kumimoji="1" lang="en-US" altLang="ja-JP" sz="1200" b="1" dirty="0">
                <a:solidFill>
                  <a:schemeClr val="tx1"/>
                </a:solidFill>
              </a:rPr>
              <a:t>B</a:t>
            </a:r>
            <a:r>
              <a:rPr kumimoji="1" lang="ja-JP" altLang="en-US" sz="1200" b="1" dirty="0">
                <a:solidFill>
                  <a:schemeClr val="tx1"/>
                </a:solidFill>
              </a:rPr>
              <a:t>型肝炎、ロタウイルス、ジフテリア・百日咳・破傷風・ポリオ、ＢＣＧ</a:t>
            </a:r>
            <a:endParaRPr kumimoji="1" lang="en-US" altLang="ja-JP" sz="1200" b="1" dirty="0">
              <a:solidFill>
                <a:schemeClr val="tx1"/>
              </a:solidFill>
            </a:endParaRPr>
          </a:p>
          <a:p>
            <a:pPr>
              <a:lnSpc>
                <a:spcPct val="150000"/>
              </a:lnSpc>
            </a:pPr>
            <a:r>
              <a:rPr lang="ja-JP" altLang="en-US" sz="1200" b="1" dirty="0">
                <a:solidFill>
                  <a:schemeClr val="tx1"/>
                </a:solidFill>
              </a:rPr>
              <a:t>　　　　　麻しん、風しん、水痘、日本脳炎、</a:t>
            </a:r>
            <a:r>
              <a:rPr lang="ja-JP" altLang="en-US" sz="1200" b="1" u="sng" dirty="0">
                <a:solidFill>
                  <a:srgbClr val="FF0000"/>
                </a:solidFill>
              </a:rPr>
              <a:t>ヒトパピローマウイルス（子宮頸がん）</a:t>
            </a:r>
            <a:endParaRPr lang="en-US" altLang="ja-JP" sz="1200" b="1" u="sng" dirty="0">
              <a:solidFill>
                <a:srgbClr val="FF0000"/>
              </a:solidFill>
            </a:endParaRPr>
          </a:p>
          <a:p>
            <a:pPr>
              <a:lnSpc>
                <a:spcPct val="150000"/>
              </a:lnSpc>
            </a:pPr>
            <a:r>
              <a:rPr kumimoji="1" lang="ja-JP" altLang="en-US" sz="1200" b="1" dirty="0">
                <a:solidFill>
                  <a:schemeClr val="tx1"/>
                </a:solidFill>
              </a:rPr>
              <a:t>　（</a:t>
            </a:r>
            <a:r>
              <a:rPr kumimoji="1" lang="en-US" altLang="ja-JP" sz="1200" b="1" dirty="0">
                <a:solidFill>
                  <a:schemeClr val="tx1"/>
                </a:solidFill>
              </a:rPr>
              <a:t>B</a:t>
            </a:r>
            <a:r>
              <a:rPr kumimoji="1" lang="ja-JP" altLang="en-US" sz="1200" b="1" dirty="0">
                <a:solidFill>
                  <a:schemeClr val="tx1"/>
                </a:solidFill>
              </a:rPr>
              <a:t>類）高齢者インフルエンザ、高齢者肺炎球菌</a:t>
            </a:r>
          </a:p>
        </p:txBody>
      </p:sp>
      <p:sp>
        <p:nvSpPr>
          <p:cNvPr id="10" name="四角形: 角を丸くする 9">
            <a:extLst>
              <a:ext uri="{FF2B5EF4-FFF2-40B4-BE49-F238E27FC236}">
                <a16:creationId xmlns:a16="http://schemas.microsoft.com/office/drawing/2014/main" id="{2BB670BE-B58E-4BAF-978A-B2526815FFCF}"/>
              </a:ext>
            </a:extLst>
          </p:cNvPr>
          <p:cNvSpPr/>
          <p:nvPr/>
        </p:nvSpPr>
        <p:spPr>
          <a:xfrm>
            <a:off x="2103770" y="3470188"/>
            <a:ext cx="8039100" cy="14305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b="1" dirty="0">
                <a:solidFill>
                  <a:srgbClr val="FF0000"/>
                </a:solidFill>
              </a:rPr>
              <a:t>子宮頸がんワクチンキャッチアップ　　　　  ５７，８５８千円</a:t>
            </a:r>
            <a:endParaRPr kumimoji="1" lang="en-US" altLang="ja-JP" b="1" dirty="0">
              <a:solidFill>
                <a:srgbClr val="FF0000"/>
              </a:solidFill>
            </a:endParaRPr>
          </a:p>
          <a:p>
            <a:pPr>
              <a:lnSpc>
                <a:spcPct val="150000"/>
              </a:lnSpc>
            </a:pPr>
            <a:r>
              <a:rPr lang="ja-JP" altLang="en-US" sz="1200" b="1" dirty="0">
                <a:solidFill>
                  <a:schemeClr val="tx1"/>
                </a:solidFill>
              </a:rPr>
              <a:t>■積極的勧奨差し控えの間（</a:t>
            </a:r>
            <a:r>
              <a:rPr lang="en-US" altLang="ja-JP" sz="1200" b="1" dirty="0">
                <a:solidFill>
                  <a:schemeClr val="tx1"/>
                </a:solidFill>
              </a:rPr>
              <a:t>H25.6</a:t>
            </a:r>
            <a:r>
              <a:rPr lang="ja-JP" altLang="en-US" sz="1200" b="1" dirty="0">
                <a:solidFill>
                  <a:schemeClr val="tx1"/>
                </a:solidFill>
              </a:rPr>
              <a:t>月～</a:t>
            </a:r>
            <a:r>
              <a:rPr lang="en-US" altLang="ja-JP" sz="1200" b="1" dirty="0">
                <a:solidFill>
                  <a:schemeClr val="tx1"/>
                </a:solidFill>
              </a:rPr>
              <a:t>R3.11</a:t>
            </a:r>
            <a:r>
              <a:rPr lang="ja-JP" altLang="en-US" sz="1200" b="1" dirty="0">
                <a:solidFill>
                  <a:schemeClr val="tx1"/>
                </a:solidFill>
              </a:rPr>
              <a:t>月）に</a:t>
            </a:r>
            <a:r>
              <a:rPr lang="ja-JP" altLang="en-US" sz="1200" b="1" u="sng" dirty="0">
                <a:solidFill>
                  <a:schemeClr val="tx1"/>
                </a:solidFill>
              </a:rPr>
              <a:t>接種の機会を逃した女性を救済、　無料接種</a:t>
            </a:r>
            <a:r>
              <a:rPr lang="ja-JP" altLang="en-US" sz="1200" b="1" dirty="0">
                <a:solidFill>
                  <a:schemeClr val="tx1"/>
                </a:solidFill>
              </a:rPr>
              <a:t>を行う）　</a:t>
            </a:r>
            <a:endParaRPr lang="en-US" altLang="ja-JP" sz="1200" b="1" dirty="0">
              <a:solidFill>
                <a:schemeClr val="tx1"/>
              </a:solidFill>
            </a:endParaRPr>
          </a:p>
          <a:p>
            <a:pPr>
              <a:lnSpc>
                <a:spcPct val="150000"/>
              </a:lnSpc>
            </a:pPr>
            <a:r>
              <a:rPr kumimoji="1" lang="ja-JP" altLang="en-US" sz="1200" b="1" dirty="0">
                <a:solidFill>
                  <a:schemeClr val="tx1"/>
                </a:solidFill>
              </a:rPr>
              <a:t>　対象者：平成９年度　から　平成１７年度に出生した女性　約４，６００人</a:t>
            </a:r>
            <a:endParaRPr kumimoji="1" lang="en-US" altLang="ja-JP" sz="1200" b="1" dirty="0">
              <a:solidFill>
                <a:schemeClr val="tx1"/>
              </a:solidFill>
            </a:endParaRPr>
          </a:p>
          <a:p>
            <a:pPr>
              <a:lnSpc>
                <a:spcPct val="150000"/>
              </a:lnSpc>
            </a:pPr>
            <a:r>
              <a:rPr lang="ja-JP" altLang="en-US" sz="1200" b="1" dirty="0">
                <a:solidFill>
                  <a:schemeClr val="tx1"/>
                </a:solidFill>
              </a:rPr>
              <a:t>　キャッチアップ期間　：　令和４年度から令和６年度</a:t>
            </a:r>
            <a:endParaRPr kumimoji="1" lang="ja-JP" altLang="en-US" sz="1200" b="1" dirty="0">
              <a:solidFill>
                <a:schemeClr val="tx1"/>
              </a:solidFill>
            </a:endParaRPr>
          </a:p>
        </p:txBody>
      </p:sp>
      <p:sp>
        <p:nvSpPr>
          <p:cNvPr id="9" name="矢印: 下 8">
            <a:extLst>
              <a:ext uri="{FF2B5EF4-FFF2-40B4-BE49-F238E27FC236}">
                <a16:creationId xmlns:a16="http://schemas.microsoft.com/office/drawing/2014/main" id="{48F715D2-EA54-4281-B502-E5EFCBD1FB47}"/>
              </a:ext>
            </a:extLst>
          </p:cNvPr>
          <p:cNvSpPr/>
          <p:nvPr/>
        </p:nvSpPr>
        <p:spPr>
          <a:xfrm>
            <a:off x="5627639" y="3185309"/>
            <a:ext cx="484632" cy="3919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B9EBC8B-FC3F-459F-8714-6A52643C379F}"/>
              </a:ext>
            </a:extLst>
          </p:cNvPr>
          <p:cNvSpPr txBox="1"/>
          <p:nvPr/>
        </p:nvSpPr>
        <p:spPr>
          <a:xfrm>
            <a:off x="6731266" y="3158702"/>
            <a:ext cx="2252540" cy="307777"/>
          </a:xfrm>
          <a:prstGeom prst="rect">
            <a:avLst/>
          </a:prstGeom>
          <a:solidFill>
            <a:srgbClr val="FFFF00"/>
          </a:solidFill>
          <a:ln>
            <a:solidFill>
              <a:schemeClr val="tx1"/>
            </a:solidFill>
          </a:ln>
        </p:spPr>
        <p:txBody>
          <a:bodyPr wrap="none" rtlCol="0">
            <a:spAutoFit/>
          </a:bodyPr>
          <a:lstStyle/>
          <a:p>
            <a:r>
              <a:rPr kumimoji="1" lang="ja-JP" altLang="en-US" sz="1400" dirty="0">
                <a:solidFill>
                  <a:srgbClr val="FF0000"/>
                </a:solidFill>
                <a:latin typeface="BIZ UDPゴシック" panose="020B0400000000000000" pitchFamily="50" charset="-128"/>
                <a:ea typeface="BIZ UDPゴシック" panose="020B0400000000000000" pitchFamily="50" charset="-128"/>
              </a:rPr>
              <a:t>救済措置として３年間実施</a:t>
            </a:r>
          </a:p>
        </p:txBody>
      </p:sp>
      <p:sp>
        <p:nvSpPr>
          <p:cNvPr id="12" name="四角形: 角を丸くする 11">
            <a:extLst>
              <a:ext uri="{FF2B5EF4-FFF2-40B4-BE49-F238E27FC236}">
                <a16:creationId xmlns:a16="http://schemas.microsoft.com/office/drawing/2014/main" id="{19E36328-972F-4C67-8386-44E45E5C7E69}"/>
              </a:ext>
            </a:extLst>
          </p:cNvPr>
          <p:cNvSpPr/>
          <p:nvPr/>
        </p:nvSpPr>
        <p:spPr>
          <a:xfrm>
            <a:off x="1291453" y="3446800"/>
            <a:ext cx="914400" cy="31040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新規</a:t>
            </a:r>
          </a:p>
        </p:txBody>
      </p:sp>
      <p:sp>
        <p:nvSpPr>
          <p:cNvPr id="14" name="四角形: 角を丸くする 13">
            <a:extLst>
              <a:ext uri="{FF2B5EF4-FFF2-40B4-BE49-F238E27FC236}">
                <a16:creationId xmlns:a16="http://schemas.microsoft.com/office/drawing/2014/main" id="{4D56F8BA-6C18-4072-9237-B6B5EE03C173}"/>
              </a:ext>
            </a:extLst>
          </p:cNvPr>
          <p:cNvSpPr/>
          <p:nvPr/>
        </p:nvSpPr>
        <p:spPr>
          <a:xfrm>
            <a:off x="570966" y="1780755"/>
            <a:ext cx="598155" cy="30681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rgbClr val="FF0000"/>
                </a:solidFill>
              </a:rPr>
              <a:t>定期接種　</a:t>
            </a:r>
            <a:r>
              <a:rPr lang="en-US" altLang="ja-JP" b="1" dirty="0">
                <a:solidFill>
                  <a:srgbClr val="FF0000"/>
                </a:solidFill>
              </a:rPr>
              <a:t>(</a:t>
            </a:r>
            <a:r>
              <a:rPr kumimoji="1" lang="ja-JP" altLang="en-US" b="1" dirty="0">
                <a:solidFill>
                  <a:srgbClr val="FF0000"/>
                </a:solidFill>
              </a:rPr>
              <a:t>法定接種</a:t>
            </a:r>
            <a:r>
              <a:rPr kumimoji="1" lang="en-US" altLang="ja-JP" b="1" dirty="0">
                <a:solidFill>
                  <a:srgbClr val="FF0000"/>
                </a:solidFill>
              </a:rPr>
              <a:t>)</a:t>
            </a:r>
            <a:endParaRPr kumimoji="1" lang="ja-JP" altLang="en-US" b="1" dirty="0">
              <a:solidFill>
                <a:srgbClr val="FF0000"/>
              </a:solidFill>
            </a:endParaRPr>
          </a:p>
        </p:txBody>
      </p:sp>
      <p:sp>
        <p:nvSpPr>
          <p:cNvPr id="15" name="四角形: 角を丸くする 14">
            <a:extLst>
              <a:ext uri="{FF2B5EF4-FFF2-40B4-BE49-F238E27FC236}">
                <a16:creationId xmlns:a16="http://schemas.microsoft.com/office/drawing/2014/main" id="{6F44CBFC-4E02-462F-9CEC-B985C5886971}"/>
              </a:ext>
            </a:extLst>
          </p:cNvPr>
          <p:cNvSpPr/>
          <p:nvPr/>
        </p:nvSpPr>
        <p:spPr>
          <a:xfrm>
            <a:off x="566721" y="4900768"/>
            <a:ext cx="598155" cy="161609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accent1">
                    <a:lumMod val="50000"/>
                  </a:schemeClr>
                </a:solidFill>
              </a:rPr>
              <a:t>任意接種　</a:t>
            </a:r>
          </a:p>
        </p:txBody>
      </p:sp>
      <p:sp>
        <p:nvSpPr>
          <p:cNvPr id="16" name="四角形: 角を丸くする 15">
            <a:extLst>
              <a:ext uri="{FF2B5EF4-FFF2-40B4-BE49-F238E27FC236}">
                <a16:creationId xmlns:a16="http://schemas.microsoft.com/office/drawing/2014/main" id="{0BE2D3EC-AD33-4C10-A60F-8D703CC78062}"/>
              </a:ext>
            </a:extLst>
          </p:cNvPr>
          <p:cNvSpPr/>
          <p:nvPr/>
        </p:nvSpPr>
        <p:spPr>
          <a:xfrm>
            <a:off x="2835290" y="4943882"/>
            <a:ext cx="8039100" cy="143058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b="1" dirty="0">
                <a:solidFill>
                  <a:schemeClr val="accent1">
                    <a:lumMod val="50000"/>
                  </a:schemeClr>
                </a:solidFill>
              </a:rPr>
              <a:t>子どものインフルエンザワクチン接種　　　１６，０９７千円</a:t>
            </a:r>
            <a:endParaRPr kumimoji="1" lang="en-US" altLang="ja-JP" b="1" dirty="0">
              <a:solidFill>
                <a:schemeClr val="accent1">
                  <a:lumMod val="50000"/>
                </a:schemeClr>
              </a:solidFill>
            </a:endParaRPr>
          </a:p>
          <a:p>
            <a:pPr>
              <a:lnSpc>
                <a:spcPct val="150000"/>
              </a:lnSpc>
            </a:pPr>
            <a:r>
              <a:rPr lang="ja-JP" altLang="en-US" sz="1200" b="1" dirty="0">
                <a:solidFill>
                  <a:schemeClr val="tx1"/>
                </a:solidFill>
              </a:rPr>
              <a:t>■ワクチン接種が受けやすくなるよう、費用の一部（１回：千円）を市が負担する。　</a:t>
            </a:r>
            <a:endParaRPr lang="en-US" altLang="ja-JP" sz="1200" b="1" dirty="0">
              <a:solidFill>
                <a:schemeClr val="tx1"/>
              </a:solidFill>
            </a:endParaRPr>
          </a:p>
          <a:p>
            <a:pPr>
              <a:lnSpc>
                <a:spcPct val="150000"/>
              </a:lnSpc>
            </a:pPr>
            <a:r>
              <a:rPr kumimoji="1" lang="ja-JP" altLang="en-US" sz="1200" b="1" dirty="0">
                <a:solidFill>
                  <a:schemeClr val="tx1"/>
                </a:solidFill>
              </a:rPr>
              <a:t>　対象者：生後６か月　から　中学３年生　　約１６，３３８人</a:t>
            </a:r>
            <a:endParaRPr kumimoji="1" lang="en-US" altLang="ja-JP" sz="1200" b="1" dirty="0">
              <a:solidFill>
                <a:schemeClr val="tx1"/>
              </a:solidFill>
            </a:endParaRPr>
          </a:p>
          <a:p>
            <a:pPr>
              <a:lnSpc>
                <a:spcPct val="150000"/>
              </a:lnSpc>
            </a:pPr>
            <a:r>
              <a:rPr lang="ja-JP" altLang="en-US" sz="1200" b="1" dirty="0">
                <a:solidFill>
                  <a:schemeClr val="tx1"/>
                </a:solidFill>
              </a:rPr>
              <a:t>　負担内容　：　生後６か月から１３歳未満は２回接種まで、１３歳以上は１回接種まで　</a:t>
            </a:r>
            <a:endParaRPr kumimoji="1" lang="ja-JP" altLang="en-US" sz="1200" b="1" dirty="0">
              <a:solidFill>
                <a:schemeClr val="tx1"/>
              </a:solidFill>
            </a:endParaRPr>
          </a:p>
        </p:txBody>
      </p:sp>
      <p:sp>
        <p:nvSpPr>
          <p:cNvPr id="17" name="四角形: 角を丸くする 16">
            <a:extLst>
              <a:ext uri="{FF2B5EF4-FFF2-40B4-BE49-F238E27FC236}">
                <a16:creationId xmlns:a16="http://schemas.microsoft.com/office/drawing/2014/main" id="{09860AA5-6ABA-42D8-BA6D-9DD4BE93F203}"/>
              </a:ext>
            </a:extLst>
          </p:cNvPr>
          <p:cNvSpPr/>
          <p:nvPr/>
        </p:nvSpPr>
        <p:spPr>
          <a:xfrm>
            <a:off x="1794312" y="5070968"/>
            <a:ext cx="914400" cy="31040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新規</a:t>
            </a:r>
          </a:p>
        </p:txBody>
      </p:sp>
      <p:sp>
        <p:nvSpPr>
          <p:cNvPr id="18" name="矢印: 五方向 17">
            <a:extLst>
              <a:ext uri="{FF2B5EF4-FFF2-40B4-BE49-F238E27FC236}">
                <a16:creationId xmlns:a16="http://schemas.microsoft.com/office/drawing/2014/main" id="{E6599360-C590-4512-9F87-BD26008B3297}"/>
              </a:ext>
            </a:extLst>
          </p:cNvPr>
          <p:cNvSpPr/>
          <p:nvPr/>
        </p:nvSpPr>
        <p:spPr>
          <a:xfrm>
            <a:off x="1291454" y="5469975"/>
            <a:ext cx="1665106" cy="66295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市独自施策</a:t>
            </a:r>
          </a:p>
        </p:txBody>
      </p:sp>
      <p:pic>
        <p:nvPicPr>
          <p:cNvPr id="19" name="図 18">
            <a:extLst>
              <a:ext uri="{FF2B5EF4-FFF2-40B4-BE49-F238E27FC236}">
                <a16:creationId xmlns:a16="http://schemas.microsoft.com/office/drawing/2014/main" id="{FF99537A-5F2F-46D1-8067-F84515D45383}"/>
              </a:ext>
            </a:extLst>
          </p:cNvPr>
          <p:cNvPicPr>
            <a:picLocks noChangeAspect="1"/>
          </p:cNvPicPr>
          <p:nvPr/>
        </p:nvPicPr>
        <p:blipFill>
          <a:blip r:embed="rId2"/>
          <a:stretch>
            <a:fillRect/>
          </a:stretch>
        </p:blipFill>
        <p:spPr>
          <a:xfrm>
            <a:off x="10542627" y="2378714"/>
            <a:ext cx="2252540" cy="2328207"/>
          </a:xfrm>
          <a:prstGeom prst="rect">
            <a:avLst/>
          </a:prstGeom>
        </p:spPr>
      </p:pic>
    </p:spTree>
    <p:extLst>
      <p:ext uri="{BB962C8B-B14F-4D97-AF65-F5344CB8AC3E}">
        <p14:creationId xmlns:p14="http://schemas.microsoft.com/office/powerpoint/2010/main" val="634343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297940"/>
            <a:ext cx="11595796" cy="636779"/>
          </a:xfrm>
        </p:spPr>
        <p:txBody>
          <a:bodyPr>
            <a:normAutofit/>
          </a:bodyPr>
          <a:lstStyle/>
          <a:p>
            <a:r>
              <a:rPr kumimoji="1" lang="ja-JP" altLang="en-US"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ごみ処理施設整備推進費</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566721" y="1049530"/>
            <a:ext cx="12153599" cy="707886"/>
          </a:xfrm>
          <a:solidFill>
            <a:schemeClr val="accent3">
              <a:lumMod val="40000"/>
              <a:lumOff val="60000"/>
            </a:schemeClr>
          </a:solidFill>
        </p:spPr>
        <p:txBody>
          <a:bodyPr anchor="ctr">
            <a:normAutofit fontScale="92500" lnSpcReduction="20000"/>
          </a:bodyPr>
          <a:lstStyle/>
          <a:p>
            <a:pPr>
              <a:lnSpc>
                <a:spcPct val="100000"/>
              </a:lnSpc>
            </a:pPr>
            <a:r>
              <a:rPr kumimoji="1" lang="ja-JP" altLang="en-US" sz="2000" b="1" dirty="0">
                <a:solidFill>
                  <a:srgbClr val="FF0000"/>
                </a:solidFill>
                <a:latin typeface="BIZ UDPゴシック" panose="020B0400000000000000" pitchFamily="50" charset="-128"/>
                <a:ea typeface="BIZ UDPゴシック" panose="020B0400000000000000" pitchFamily="50" charset="-128"/>
              </a:rPr>
              <a:t>老朽化が進行している唐津市清掃センター（唐津市北波多）に代わる、</a:t>
            </a: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a:p>
            <a:pPr>
              <a:lnSpc>
                <a:spcPct val="100000"/>
              </a:lnSpc>
            </a:pPr>
            <a:r>
              <a:rPr lang="ja-JP" altLang="en-US" sz="2000" b="1" dirty="0">
                <a:solidFill>
                  <a:srgbClr val="FF0000"/>
                </a:solidFill>
                <a:latin typeface="BIZ UDPゴシック" panose="020B0400000000000000" pitchFamily="50" charset="-128"/>
                <a:ea typeface="BIZ UDPゴシック" panose="020B0400000000000000" pitchFamily="50" charset="-128"/>
              </a:rPr>
              <a:t>「新ごみ処理施設」の整備に向けて、基本構想の策定などを行う。</a:t>
            </a: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971005"/>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17</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566721" y="693559"/>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事業内容</a:t>
            </a:r>
          </a:p>
        </p:txBody>
      </p:sp>
      <p:sp>
        <p:nvSpPr>
          <p:cNvPr id="4" name="四角形: 角を丸くする 3">
            <a:extLst>
              <a:ext uri="{FF2B5EF4-FFF2-40B4-BE49-F238E27FC236}">
                <a16:creationId xmlns:a16="http://schemas.microsoft.com/office/drawing/2014/main" id="{2FCB6F49-9E4E-4A5B-A42B-626BA76CCFA6}"/>
              </a:ext>
            </a:extLst>
          </p:cNvPr>
          <p:cNvSpPr/>
          <p:nvPr/>
        </p:nvSpPr>
        <p:spPr>
          <a:xfrm>
            <a:off x="566721" y="1916280"/>
            <a:ext cx="3294079" cy="17738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1" lang="ja-JP" altLang="en-US" sz="1600" b="1" dirty="0">
                <a:solidFill>
                  <a:schemeClr val="tx1"/>
                </a:solidFill>
              </a:rPr>
              <a:t>■　事業費　２６，４８４千円</a:t>
            </a:r>
            <a:endParaRPr kumimoji="1" lang="en-US" altLang="ja-JP" sz="1600" b="1" dirty="0">
              <a:solidFill>
                <a:schemeClr val="tx1"/>
              </a:solidFill>
            </a:endParaRPr>
          </a:p>
          <a:p>
            <a:pPr>
              <a:lnSpc>
                <a:spcPct val="150000"/>
              </a:lnSpc>
            </a:pPr>
            <a:r>
              <a:rPr lang="ja-JP" altLang="en-US" sz="1600" b="1" dirty="0">
                <a:solidFill>
                  <a:srgbClr val="FF0000"/>
                </a:solidFill>
              </a:rPr>
              <a:t>①　基本構想策定他</a:t>
            </a:r>
            <a:endParaRPr lang="en-US" altLang="ja-JP" sz="1600" b="1" dirty="0">
              <a:solidFill>
                <a:srgbClr val="FF0000"/>
              </a:solidFill>
            </a:endParaRPr>
          </a:p>
          <a:p>
            <a:pPr>
              <a:lnSpc>
                <a:spcPct val="150000"/>
              </a:lnSpc>
            </a:pPr>
            <a:r>
              <a:rPr kumimoji="1" lang="ja-JP" altLang="en-US" sz="1600" b="1" dirty="0">
                <a:solidFill>
                  <a:schemeClr val="accent1"/>
                </a:solidFill>
              </a:rPr>
              <a:t>②　発注者支援業務</a:t>
            </a:r>
            <a:endParaRPr kumimoji="1" lang="en-US" altLang="ja-JP" sz="1600" b="1" dirty="0">
              <a:solidFill>
                <a:schemeClr val="accent1"/>
              </a:solidFill>
            </a:endParaRPr>
          </a:p>
          <a:p>
            <a:pPr>
              <a:lnSpc>
                <a:spcPct val="150000"/>
              </a:lnSpc>
            </a:pPr>
            <a:r>
              <a:rPr lang="ja-JP" altLang="en-US" sz="1600" b="1" dirty="0">
                <a:solidFill>
                  <a:schemeClr val="tx1"/>
                </a:solidFill>
              </a:rPr>
              <a:t>③　旅費他</a:t>
            </a:r>
            <a:endParaRPr kumimoji="1" lang="en-US" altLang="ja-JP" sz="1600" b="1" dirty="0">
              <a:solidFill>
                <a:schemeClr val="tx1"/>
              </a:solidFill>
            </a:endParaRPr>
          </a:p>
          <a:p>
            <a:pPr>
              <a:lnSpc>
                <a:spcPct val="150000"/>
              </a:lnSpc>
            </a:pPr>
            <a:r>
              <a:rPr lang="ja-JP" altLang="en-US" sz="1200" b="1" dirty="0">
                <a:solidFill>
                  <a:schemeClr val="tx1"/>
                </a:solidFill>
              </a:rPr>
              <a:t>　　</a:t>
            </a:r>
            <a:endParaRPr kumimoji="1" lang="ja-JP" altLang="en-US" sz="1200" b="1" dirty="0">
              <a:solidFill>
                <a:schemeClr val="tx1"/>
              </a:solidFill>
            </a:endParaRPr>
          </a:p>
        </p:txBody>
      </p:sp>
      <p:sp>
        <p:nvSpPr>
          <p:cNvPr id="10" name="四角形: 角を丸くする 9">
            <a:extLst>
              <a:ext uri="{FF2B5EF4-FFF2-40B4-BE49-F238E27FC236}">
                <a16:creationId xmlns:a16="http://schemas.microsoft.com/office/drawing/2014/main" id="{2BB670BE-B58E-4BAF-978A-B2526815FFCF}"/>
              </a:ext>
            </a:extLst>
          </p:cNvPr>
          <p:cNvSpPr/>
          <p:nvPr/>
        </p:nvSpPr>
        <p:spPr>
          <a:xfrm>
            <a:off x="4024010" y="1914893"/>
            <a:ext cx="8564230" cy="17738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b="1" dirty="0">
                <a:solidFill>
                  <a:schemeClr val="tx1"/>
                </a:solidFill>
              </a:rPr>
              <a:t>■　内容</a:t>
            </a:r>
            <a:endParaRPr lang="en-US" altLang="ja-JP" sz="1600" b="1" dirty="0">
              <a:solidFill>
                <a:schemeClr val="tx1"/>
              </a:solidFill>
            </a:endParaRPr>
          </a:p>
          <a:p>
            <a:r>
              <a:rPr kumimoji="1" lang="ja-JP" altLang="en-US" sz="1600" b="1" dirty="0">
                <a:solidFill>
                  <a:srgbClr val="FF0000"/>
                </a:solidFill>
              </a:rPr>
              <a:t>①の主なもの</a:t>
            </a:r>
            <a:r>
              <a:rPr lang="ja-JP" altLang="en-US" sz="1600" b="1" dirty="0">
                <a:solidFill>
                  <a:srgbClr val="FF0000"/>
                </a:solidFill>
              </a:rPr>
              <a:t>　・ごみ処理の現状と課題の整理　　・処理システムの検討</a:t>
            </a:r>
            <a:endParaRPr lang="en-US" altLang="ja-JP" sz="1600" b="1" dirty="0">
              <a:solidFill>
                <a:srgbClr val="FF0000"/>
              </a:solidFill>
            </a:endParaRPr>
          </a:p>
          <a:p>
            <a:r>
              <a:rPr kumimoji="1" lang="ja-JP" altLang="en-US" sz="1600" b="1" dirty="0">
                <a:solidFill>
                  <a:srgbClr val="FF0000"/>
                </a:solidFill>
              </a:rPr>
              <a:t>　　　　　　　・候補地選定における基本的事項の整理　・候補地選定の絞り込み　など</a:t>
            </a:r>
            <a:endParaRPr kumimoji="1" lang="en-US" altLang="ja-JP" sz="1600" b="1" dirty="0">
              <a:solidFill>
                <a:srgbClr val="FF0000"/>
              </a:solidFill>
            </a:endParaRPr>
          </a:p>
          <a:p>
            <a:endParaRPr lang="en-US" altLang="ja-JP" sz="1600" b="1" dirty="0">
              <a:solidFill>
                <a:srgbClr val="FF0000"/>
              </a:solidFill>
            </a:endParaRPr>
          </a:p>
          <a:p>
            <a:r>
              <a:rPr lang="ja-JP" altLang="en-US" sz="1600" b="1" dirty="0">
                <a:solidFill>
                  <a:schemeClr val="accent1"/>
                </a:solidFill>
              </a:rPr>
              <a:t>②の主なもの　・技術的観点からの助言　　・専門的なサポート（打合せに参加）</a:t>
            </a:r>
            <a:endParaRPr lang="en-US" altLang="ja-JP" sz="1600" b="1" dirty="0">
              <a:solidFill>
                <a:schemeClr val="accent1"/>
              </a:solidFill>
            </a:endParaRPr>
          </a:p>
          <a:p>
            <a:r>
              <a:rPr kumimoji="1" lang="ja-JP" altLang="en-US" sz="1600" b="1" dirty="0">
                <a:solidFill>
                  <a:schemeClr val="accent1"/>
                </a:solidFill>
              </a:rPr>
              <a:t>　　　　　　　・成果品の精査　　　　など</a:t>
            </a:r>
            <a:endParaRPr kumimoji="1" lang="en-US" altLang="ja-JP" sz="1600" b="1" dirty="0">
              <a:solidFill>
                <a:schemeClr val="accent1"/>
              </a:solidFill>
            </a:endParaRPr>
          </a:p>
          <a:p>
            <a:pPr>
              <a:lnSpc>
                <a:spcPct val="150000"/>
              </a:lnSpc>
            </a:pPr>
            <a:endParaRPr kumimoji="1" lang="ja-JP" altLang="en-US" sz="1600" b="1" dirty="0">
              <a:solidFill>
                <a:srgbClr val="FF0000"/>
              </a:solidFill>
            </a:endParaRPr>
          </a:p>
        </p:txBody>
      </p:sp>
      <p:sp>
        <p:nvSpPr>
          <p:cNvPr id="13" name="テキスト ボックス 12">
            <a:extLst>
              <a:ext uri="{FF2B5EF4-FFF2-40B4-BE49-F238E27FC236}">
                <a16:creationId xmlns:a16="http://schemas.microsoft.com/office/drawing/2014/main" id="{9EF049C6-EF7A-4A11-9003-2172CA513F36}"/>
              </a:ext>
            </a:extLst>
          </p:cNvPr>
          <p:cNvSpPr txBox="1"/>
          <p:nvPr/>
        </p:nvSpPr>
        <p:spPr>
          <a:xfrm>
            <a:off x="939560" y="4104174"/>
            <a:ext cx="461665" cy="2169825"/>
          </a:xfrm>
          <a:prstGeom prst="rect">
            <a:avLst/>
          </a:prstGeom>
          <a:solidFill>
            <a:schemeClr val="accent6">
              <a:lumMod val="60000"/>
              <a:lumOff val="40000"/>
            </a:schemeClr>
          </a:solidFill>
          <a:ln>
            <a:solidFill>
              <a:schemeClr val="tx1"/>
            </a:solidFill>
          </a:ln>
        </p:spPr>
        <p:txBody>
          <a:bodyPr vert="eaVert" wrap="none" rtlCol="0">
            <a:spAutoFit/>
          </a:bodyPr>
          <a:lstStyle/>
          <a:p>
            <a:pPr algn="ctr"/>
            <a:r>
              <a:rPr kumimoji="1" lang="ja-JP" altLang="en-US" b="1" dirty="0"/>
              <a:t>　事　業　工　程　</a:t>
            </a:r>
          </a:p>
        </p:txBody>
      </p:sp>
      <p:sp>
        <p:nvSpPr>
          <p:cNvPr id="20" name="テキスト ボックス 19">
            <a:extLst>
              <a:ext uri="{FF2B5EF4-FFF2-40B4-BE49-F238E27FC236}">
                <a16:creationId xmlns:a16="http://schemas.microsoft.com/office/drawing/2014/main" id="{F40364A4-4A65-4EA8-9B1F-82DBEAE9DF07}"/>
              </a:ext>
            </a:extLst>
          </p:cNvPr>
          <p:cNvSpPr txBox="1"/>
          <p:nvPr/>
        </p:nvSpPr>
        <p:spPr>
          <a:xfrm>
            <a:off x="1810970" y="4014406"/>
            <a:ext cx="954107" cy="2349361"/>
          </a:xfrm>
          <a:prstGeom prst="rect">
            <a:avLst/>
          </a:prstGeom>
          <a:solidFill>
            <a:srgbClr val="00B050"/>
          </a:solidFill>
          <a:ln>
            <a:solidFill>
              <a:schemeClr val="tx1"/>
            </a:solidFill>
          </a:ln>
        </p:spPr>
        <p:txBody>
          <a:bodyPr vert="eaVert" wrap="none" rtlCol="0">
            <a:spAutoFit/>
          </a:bodyPr>
          <a:lstStyle/>
          <a:p>
            <a:pPr algn="ctr"/>
            <a:r>
              <a:rPr kumimoji="1" lang="ja-JP" altLang="en-US" b="1" dirty="0"/>
              <a:t>基本構想策定</a:t>
            </a:r>
            <a:endParaRPr kumimoji="1" lang="en-US" altLang="ja-JP" b="1" dirty="0"/>
          </a:p>
          <a:p>
            <a:pPr algn="ctr"/>
            <a:r>
              <a:rPr lang="ja-JP" altLang="en-US" sz="1600" b="1" dirty="0"/>
              <a:t>建設候補地の絞り込み</a:t>
            </a:r>
            <a:r>
              <a:rPr kumimoji="1" lang="ja-JP" altLang="en-US" sz="1600" b="1" dirty="0"/>
              <a:t>　</a:t>
            </a:r>
            <a:endParaRPr kumimoji="1" lang="en-US" altLang="ja-JP" sz="1600" b="1" dirty="0"/>
          </a:p>
          <a:p>
            <a:pPr algn="ctr"/>
            <a:r>
              <a:rPr kumimoji="1" lang="ja-JP" altLang="en-US" sz="1600" b="1" dirty="0"/>
              <a:t>（３～５箇所程度）</a:t>
            </a:r>
          </a:p>
        </p:txBody>
      </p:sp>
      <p:sp>
        <p:nvSpPr>
          <p:cNvPr id="21" name="矢印: 下 20">
            <a:extLst>
              <a:ext uri="{FF2B5EF4-FFF2-40B4-BE49-F238E27FC236}">
                <a16:creationId xmlns:a16="http://schemas.microsoft.com/office/drawing/2014/main" id="{98EEF21C-05B3-4ADB-877A-57D2B3E81948}"/>
              </a:ext>
            </a:extLst>
          </p:cNvPr>
          <p:cNvSpPr/>
          <p:nvPr/>
        </p:nvSpPr>
        <p:spPr>
          <a:xfrm>
            <a:off x="2125612" y="3391640"/>
            <a:ext cx="355600" cy="5942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0D061F77-2BE2-42BA-8EE0-81FDCD4E20F4}"/>
              </a:ext>
            </a:extLst>
          </p:cNvPr>
          <p:cNvSpPr txBox="1"/>
          <p:nvPr/>
        </p:nvSpPr>
        <p:spPr>
          <a:xfrm>
            <a:off x="3333434" y="3995901"/>
            <a:ext cx="430887" cy="2349360"/>
          </a:xfrm>
          <a:prstGeom prst="rect">
            <a:avLst/>
          </a:prstGeom>
          <a:solidFill>
            <a:srgbClr val="00B050"/>
          </a:solidFill>
          <a:ln>
            <a:solidFill>
              <a:schemeClr val="tx1"/>
            </a:solidFill>
          </a:ln>
        </p:spPr>
        <p:txBody>
          <a:bodyPr vert="eaVert" wrap="square" rtlCol="0" anchor="ctr">
            <a:spAutoFit/>
          </a:bodyPr>
          <a:lstStyle/>
          <a:p>
            <a:pPr algn="ctr"/>
            <a:r>
              <a:rPr kumimoji="1" lang="ja-JP" altLang="en-US" sz="1600" b="1" dirty="0">
                <a:solidFill>
                  <a:schemeClr val="bg1"/>
                </a:solidFill>
              </a:rPr>
              <a:t>地域計画の策定</a:t>
            </a:r>
          </a:p>
        </p:txBody>
      </p:sp>
      <p:sp>
        <p:nvSpPr>
          <p:cNvPr id="23" name="テキスト ボックス 22">
            <a:extLst>
              <a:ext uri="{FF2B5EF4-FFF2-40B4-BE49-F238E27FC236}">
                <a16:creationId xmlns:a16="http://schemas.microsoft.com/office/drawing/2014/main" id="{81F80C80-5B97-4554-AA53-4E225ACE156C}"/>
              </a:ext>
            </a:extLst>
          </p:cNvPr>
          <p:cNvSpPr txBox="1"/>
          <p:nvPr/>
        </p:nvSpPr>
        <p:spPr>
          <a:xfrm>
            <a:off x="4332678" y="4005019"/>
            <a:ext cx="430887" cy="2334821"/>
          </a:xfrm>
          <a:prstGeom prst="rect">
            <a:avLst/>
          </a:prstGeom>
          <a:solidFill>
            <a:srgbClr val="00B050"/>
          </a:solidFill>
          <a:ln>
            <a:solidFill>
              <a:schemeClr val="tx1"/>
            </a:solidFill>
          </a:ln>
        </p:spPr>
        <p:txBody>
          <a:bodyPr vert="eaVert" wrap="square" rtlCol="0" anchor="ctr">
            <a:spAutoFit/>
          </a:bodyPr>
          <a:lstStyle/>
          <a:p>
            <a:pPr algn="ctr"/>
            <a:r>
              <a:rPr kumimoji="1" lang="ja-JP" altLang="en-US" sz="1600" b="1" dirty="0">
                <a:solidFill>
                  <a:schemeClr val="bg1"/>
                </a:solidFill>
              </a:rPr>
              <a:t>基本計画の策定</a:t>
            </a:r>
          </a:p>
        </p:txBody>
      </p:sp>
      <p:sp>
        <p:nvSpPr>
          <p:cNvPr id="24" name="テキスト ボックス 23">
            <a:extLst>
              <a:ext uri="{FF2B5EF4-FFF2-40B4-BE49-F238E27FC236}">
                <a16:creationId xmlns:a16="http://schemas.microsoft.com/office/drawing/2014/main" id="{5AF79279-D969-4D39-81E2-672D8AFC1A96}"/>
              </a:ext>
            </a:extLst>
          </p:cNvPr>
          <p:cNvSpPr txBox="1"/>
          <p:nvPr/>
        </p:nvSpPr>
        <p:spPr>
          <a:xfrm>
            <a:off x="5331922" y="4014406"/>
            <a:ext cx="430887" cy="2349360"/>
          </a:xfrm>
          <a:prstGeom prst="rect">
            <a:avLst/>
          </a:prstGeom>
          <a:solidFill>
            <a:srgbClr val="00B050"/>
          </a:solidFill>
          <a:ln>
            <a:solidFill>
              <a:schemeClr val="tx1"/>
            </a:solidFill>
          </a:ln>
        </p:spPr>
        <p:txBody>
          <a:bodyPr vert="eaVert" wrap="square" rtlCol="0" anchor="ctr">
            <a:spAutoFit/>
          </a:bodyPr>
          <a:lstStyle/>
          <a:p>
            <a:pPr algn="ctr"/>
            <a:r>
              <a:rPr kumimoji="1" lang="ja-JP" altLang="en-US" sz="1600" b="1" dirty="0">
                <a:solidFill>
                  <a:schemeClr val="bg1"/>
                </a:solidFill>
              </a:rPr>
              <a:t>測量・地質調査</a:t>
            </a:r>
          </a:p>
        </p:txBody>
      </p:sp>
      <p:sp>
        <p:nvSpPr>
          <p:cNvPr id="25" name="テキスト ボックス 24">
            <a:extLst>
              <a:ext uri="{FF2B5EF4-FFF2-40B4-BE49-F238E27FC236}">
                <a16:creationId xmlns:a16="http://schemas.microsoft.com/office/drawing/2014/main" id="{FBA7CB83-DDF3-4817-84CE-927092886BDB}"/>
              </a:ext>
            </a:extLst>
          </p:cNvPr>
          <p:cNvSpPr txBox="1"/>
          <p:nvPr/>
        </p:nvSpPr>
        <p:spPr>
          <a:xfrm>
            <a:off x="6331166" y="4014406"/>
            <a:ext cx="430887" cy="2349360"/>
          </a:xfrm>
          <a:prstGeom prst="rect">
            <a:avLst/>
          </a:prstGeom>
          <a:solidFill>
            <a:srgbClr val="00B050"/>
          </a:solidFill>
          <a:ln>
            <a:solidFill>
              <a:schemeClr val="tx1"/>
            </a:solidFill>
          </a:ln>
        </p:spPr>
        <p:txBody>
          <a:bodyPr vert="eaVert" wrap="square" rtlCol="0" anchor="ctr">
            <a:spAutoFit/>
          </a:bodyPr>
          <a:lstStyle/>
          <a:p>
            <a:pPr algn="ctr"/>
            <a:r>
              <a:rPr kumimoji="1" lang="ja-JP" altLang="en-US" sz="1600" b="1" dirty="0">
                <a:solidFill>
                  <a:schemeClr val="bg1"/>
                </a:solidFill>
              </a:rPr>
              <a:t>環境アセスメント</a:t>
            </a:r>
          </a:p>
        </p:txBody>
      </p:sp>
      <p:sp>
        <p:nvSpPr>
          <p:cNvPr id="26" name="テキスト ボックス 25">
            <a:extLst>
              <a:ext uri="{FF2B5EF4-FFF2-40B4-BE49-F238E27FC236}">
                <a16:creationId xmlns:a16="http://schemas.microsoft.com/office/drawing/2014/main" id="{D4A50985-E53B-4358-A706-B7F64BFADF7C}"/>
              </a:ext>
            </a:extLst>
          </p:cNvPr>
          <p:cNvSpPr txBox="1"/>
          <p:nvPr/>
        </p:nvSpPr>
        <p:spPr>
          <a:xfrm>
            <a:off x="7330410" y="4005019"/>
            <a:ext cx="430887" cy="2349360"/>
          </a:xfrm>
          <a:prstGeom prst="rect">
            <a:avLst/>
          </a:prstGeom>
          <a:solidFill>
            <a:srgbClr val="00B050"/>
          </a:solidFill>
          <a:ln>
            <a:solidFill>
              <a:schemeClr val="tx1"/>
            </a:solidFill>
          </a:ln>
        </p:spPr>
        <p:txBody>
          <a:bodyPr vert="eaVert" wrap="square" rtlCol="0" anchor="ctr">
            <a:spAutoFit/>
          </a:bodyPr>
          <a:lstStyle/>
          <a:p>
            <a:pPr algn="ctr"/>
            <a:r>
              <a:rPr kumimoji="1" lang="ja-JP" altLang="en-US" sz="1600" b="1" dirty="0">
                <a:solidFill>
                  <a:schemeClr val="bg1"/>
                </a:solidFill>
              </a:rPr>
              <a:t>実施設計</a:t>
            </a:r>
          </a:p>
        </p:txBody>
      </p:sp>
      <p:sp>
        <p:nvSpPr>
          <p:cNvPr id="27" name="テキスト ボックス 26">
            <a:extLst>
              <a:ext uri="{FF2B5EF4-FFF2-40B4-BE49-F238E27FC236}">
                <a16:creationId xmlns:a16="http://schemas.microsoft.com/office/drawing/2014/main" id="{37A01010-71BF-4BD4-B3A7-ED07AEB92515}"/>
              </a:ext>
            </a:extLst>
          </p:cNvPr>
          <p:cNvSpPr txBox="1"/>
          <p:nvPr/>
        </p:nvSpPr>
        <p:spPr>
          <a:xfrm>
            <a:off x="8329654" y="4014406"/>
            <a:ext cx="430887" cy="2349360"/>
          </a:xfrm>
          <a:prstGeom prst="rect">
            <a:avLst/>
          </a:prstGeom>
          <a:solidFill>
            <a:srgbClr val="00B050"/>
          </a:solidFill>
          <a:ln>
            <a:solidFill>
              <a:schemeClr val="tx1"/>
            </a:solidFill>
          </a:ln>
        </p:spPr>
        <p:txBody>
          <a:bodyPr vert="eaVert" wrap="square" rtlCol="0" anchor="ctr">
            <a:spAutoFit/>
          </a:bodyPr>
          <a:lstStyle/>
          <a:p>
            <a:pPr algn="ctr"/>
            <a:r>
              <a:rPr kumimoji="1" lang="ja-JP" altLang="en-US" sz="1600" b="1" dirty="0">
                <a:solidFill>
                  <a:schemeClr val="bg1"/>
                </a:solidFill>
              </a:rPr>
              <a:t>整備工事</a:t>
            </a:r>
          </a:p>
        </p:txBody>
      </p:sp>
      <p:sp>
        <p:nvSpPr>
          <p:cNvPr id="28" name="テキスト ボックス 27">
            <a:extLst>
              <a:ext uri="{FF2B5EF4-FFF2-40B4-BE49-F238E27FC236}">
                <a16:creationId xmlns:a16="http://schemas.microsoft.com/office/drawing/2014/main" id="{92D34124-FA2E-4F1D-8261-C0FAE6CB77F8}"/>
              </a:ext>
            </a:extLst>
          </p:cNvPr>
          <p:cNvSpPr txBox="1"/>
          <p:nvPr/>
        </p:nvSpPr>
        <p:spPr>
          <a:xfrm>
            <a:off x="9220146" y="4981426"/>
            <a:ext cx="1107996" cy="369332"/>
          </a:xfrm>
          <a:prstGeom prst="rect">
            <a:avLst/>
          </a:prstGeom>
          <a:noFill/>
          <a:ln w="19050">
            <a:solidFill>
              <a:srgbClr val="FF0000"/>
            </a:solidFill>
          </a:ln>
        </p:spPr>
        <p:txBody>
          <a:bodyPr wrap="none" rtlCol="0">
            <a:spAutoFit/>
          </a:bodyPr>
          <a:lstStyle/>
          <a:p>
            <a:r>
              <a:rPr kumimoji="1" lang="ja-JP" altLang="en-US" b="1" dirty="0">
                <a:solidFill>
                  <a:srgbClr val="FF0000"/>
                </a:solidFill>
              </a:rPr>
              <a:t>供用開始</a:t>
            </a:r>
          </a:p>
        </p:txBody>
      </p:sp>
      <p:sp>
        <p:nvSpPr>
          <p:cNvPr id="31" name="矢印: 五方向 30">
            <a:extLst>
              <a:ext uri="{FF2B5EF4-FFF2-40B4-BE49-F238E27FC236}">
                <a16:creationId xmlns:a16="http://schemas.microsoft.com/office/drawing/2014/main" id="{81512943-E1EB-434D-9670-F0E9B282BC5E}"/>
              </a:ext>
            </a:extLst>
          </p:cNvPr>
          <p:cNvSpPr/>
          <p:nvPr/>
        </p:nvSpPr>
        <p:spPr>
          <a:xfrm>
            <a:off x="2915480" y="5008612"/>
            <a:ext cx="298602" cy="36094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32" name="矢印: 五方向 31">
            <a:extLst>
              <a:ext uri="{FF2B5EF4-FFF2-40B4-BE49-F238E27FC236}">
                <a16:creationId xmlns:a16="http://schemas.microsoft.com/office/drawing/2014/main" id="{7D09BB79-DC2F-424C-B73A-0B16A98C0E9F}"/>
              </a:ext>
            </a:extLst>
          </p:cNvPr>
          <p:cNvSpPr/>
          <p:nvPr/>
        </p:nvSpPr>
        <p:spPr>
          <a:xfrm>
            <a:off x="3928846" y="5008612"/>
            <a:ext cx="298602" cy="36094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33" name="矢印: 五方向 32">
            <a:extLst>
              <a:ext uri="{FF2B5EF4-FFF2-40B4-BE49-F238E27FC236}">
                <a16:creationId xmlns:a16="http://schemas.microsoft.com/office/drawing/2014/main" id="{F953B719-481D-44B6-A866-CC7E50764AE6}"/>
              </a:ext>
            </a:extLst>
          </p:cNvPr>
          <p:cNvSpPr/>
          <p:nvPr/>
        </p:nvSpPr>
        <p:spPr>
          <a:xfrm>
            <a:off x="4904011" y="5008612"/>
            <a:ext cx="298602" cy="36094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34" name="矢印: 五方向 33">
            <a:extLst>
              <a:ext uri="{FF2B5EF4-FFF2-40B4-BE49-F238E27FC236}">
                <a16:creationId xmlns:a16="http://schemas.microsoft.com/office/drawing/2014/main" id="{88B3BA07-3295-4B98-967B-D48B1932796A}"/>
              </a:ext>
            </a:extLst>
          </p:cNvPr>
          <p:cNvSpPr/>
          <p:nvPr/>
        </p:nvSpPr>
        <p:spPr>
          <a:xfrm>
            <a:off x="5923812" y="5008612"/>
            <a:ext cx="298602" cy="36094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35" name="矢印: 五方向 34">
            <a:extLst>
              <a:ext uri="{FF2B5EF4-FFF2-40B4-BE49-F238E27FC236}">
                <a16:creationId xmlns:a16="http://schemas.microsoft.com/office/drawing/2014/main" id="{05C5E358-BF2E-479C-BA91-F30AD76FA387}"/>
              </a:ext>
            </a:extLst>
          </p:cNvPr>
          <p:cNvSpPr/>
          <p:nvPr/>
        </p:nvSpPr>
        <p:spPr>
          <a:xfrm>
            <a:off x="6923056" y="5008612"/>
            <a:ext cx="298602" cy="36094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36" name="矢印: 五方向 35">
            <a:extLst>
              <a:ext uri="{FF2B5EF4-FFF2-40B4-BE49-F238E27FC236}">
                <a16:creationId xmlns:a16="http://schemas.microsoft.com/office/drawing/2014/main" id="{4958BB79-D3EB-4A19-8826-E08166B330B3}"/>
              </a:ext>
            </a:extLst>
          </p:cNvPr>
          <p:cNvSpPr/>
          <p:nvPr/>
        </p:nvSpPr>
        <p:spPr>
          <a:xfrm>
            <a:off x="7925822" y="5008612"/>
            <a:ext cx="298602" cy="36094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37" name="矢印: 五方向 36">
            <a:extLst>
              <a:ext uri="{FF2B5EF4-FFF2-40B4-BE49-F238E27FC236}">
                <a16:creationId xmlns:a16="http://schemas.microsoft.com/office/drawing/2014/main" id="{88FDDA6F-5043-494A-8757-61A641213156}"/>
              </a:ext>
            </a:extLst>
          </p:cNvPr>
          <p:cNvSpPr/>
          <p:nvPr/>
        </p:nvSpPr>
        <p:spPr>
          <a:xfrm>
            <a:off x="8866158" y="5008612"/>
            <a:ext cx="298602" cy="36094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pic>
        <p:nvPicPr>
          <p:cNvPr id="38" name="図 37">
            <a:extLst>
              <a:ext uri="{FF2B5EF4-FFF2-40B4-BE49-F238E27FC236}">
                <a16:creationId xmlns:a16="http://schemas.microsoft.com/office/drawing/2014/main" id="{38B3C08A-7B17-44D7-9B23-7A0150C47A4C}"/>
              </a:ext>
            </a:extLst>
          </p:cNvPr>
          <p:cNvPicPr>
            <a:picLocks noChangeAspect="1"/>
          </p:cNvPicPr>
          <p:nvPr/>
        </p:nvPicPr>
        <p:blipFill>
          <a:blip r:embed="rId2"/>
          <a:stretch>
            <a:fillRect/>
          </a:stretch>
        </p:blipFill>
        <p:spPr>
          <a:xfrm>
            <a:off x="10383528" y="3812801"/>
            <a:ext cx="2381524" cy="2444564"/>
          </a:xfrm>
          <a:prstGeom prst="rect">
            <a:avLst/>
          </a:prstGeom>
        </p:spPr>
      </p:pic>
    </p:spTree>
    <p:extLst>
      <p:ext uri="{BB962C8B-B14F-4D97-AF65-F5344CB8AC3E}">
        <p14:creationId xmlns:p14="http://schemas.microsoft.com/office/powerpoint/2010/main" val="147808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297940"/>
            <a:ext cx="11595796" cy="636779"/>
          </a:xfrm>
        </p:spPr>
        <p:txBody>
          <a:bodyPr>
            <a:normAutofit/>
          </a:bodyPr>
          <a:lstStyle/>
          <a:p>
            <a:r>
              <a:rPr kumimoji="1" lang="ja-JP" altLang="en-US"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西部学校給食センター（仮称）整備事業費</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566721" y="1049530"/>
            <a:ext cx="11933427" cy="707886"/>
          </a:xfrm>
          <a:solidFill>
            <a:schemeClr val="accent3">
              <a:lumMod val="40000"/>
              <a:lumOff val="60000"/>
            </a:schemeClr>
          </a:solidFill>
        </p:spPr>
        <p:txBody>
          <a:bodyPr anchor="ctr">
            <a:normAutofit fontScale="92500" lnSpcReduction="20000"/>
          </a:bodyPr>
          <a:lstStyle/>
          <a:p>
            <a:pPr>
              <a:lnSpc>
                <a:spcPct val="100000"/>
              </a:lnSpc>
            </a:pPr>
            <a:r>
              <a:rPr kumimoji="1" lang="ja-JP" altLang="en-US" sz="2000" b="1" dirty="0">
                <a:solidFill>
                  <a:srgbClr val="FF0000"/>
                </a:solidFill>
                <a:latin typeface="BIZ UDPゴシック" panose="020B0400000000000000" pitchFamily="50" charset="-128"/>
                <a:ea typeface="BIZ UDPゴシック" panose="020B0400000000000000" pitchFamily="50" charset="-128"/>
              </a:rPr>
              <a:t>老朽化している肥前、鎮西、呼子の各給食センターと自校給食施設を統合し、</a:t>
            </a: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a:p>
            <a:pPr>
              <a:lnSpc>
                <a:spcPct val="100000"/>
              </a:lnSpc>
            </a:pPr>
            <a:r>
              <a:rPr kumimoji="1" lang="ja-JP" altLang="en-US" sz="2000" b="1" dirty="0">
                <a:solidFill>
                  <a:srgbClr val="FF0000"/>
                </a:solidFill>
                <a:latin typeface="BIZ UDPゴシック" panose="020B0400000000000000" pitchFamily="50" charset="-128"/>
                <a:ea typeface="BIZ UDPゴシック" panose="020B0400000000000000" pitchFamily="50" charset="-128"/>
              </a:rPr>
              <a:t>市域の約半分（最大６千食）の給食センターを整備する。</a:t>
            </a:r>
            <a:r>
              <a:rPr kumimoji="1" lang="en-US" altLang="ja-JP" sz="2000" b="1" dirty="0">
                <a:solidFill>
                  <a:srgbClr val="FF0000"/>
                </a:solidFill>
                <a:latin typeface="BIZ UDPゴシック" panose="020B0400000000000000" pitchFamily="50" charset="-128"/>
                <a:ea typeface="BIZ UDPゴシック" panose="020B0400000000000000" pitchFamily="50" charset="-128"/>
              </a:rPr>
              <a:t>(</a:t>
            </a:r>
            <a:r>
              <a:rPr kumimoji="1" lang="ja-JP" altLang="en-US" sz="2000" b="1" dirty="0">
                <a:solidFill>
                  <a:srgbClr val="FF0000"/>
                </a:solidFill>
                <a:latin typeface="BIZ UDPゴシック" panose="020B0400000000000000" pitchFamily="50" charset="-128"/>
                <a:ea typeface="BIZ UDPゴシック" panose="020B0400000000000000" pitchFamily="50" charset="-128"/>
              </a:rPr>
              <a:t>令和５年９月供用開始予定）</a:t>
            </a: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971005"/>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18</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566721" y="693559"/>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事業内容</a:t>
            </a:r>
          </a:p>
        </p:txBody>
      </p:sp>
      <p:sp>
        <p:nvSpPr>
          <p:cNvPr id="10" name="四角形: 角を丸くする 9">
            <a:extLst>
              <a:ext uri="{FF2B5EF4-FFF2-40B4-BE49-F238E27FC236}">
                <a16:creationId xmlns:a16="http://schemas.microsoft.com/office/drawing/2014/main" id="{2BB670BE-B58E-4BAF-978A-B2526815FFCF}"/>
              </a:ext>
            </a:extLst>
          </p:cNvPr>
          <p:cNvSpPr/>
          <p:nvPr/>
        </p:nvSpPr>
        <p:spPr>
          <a:xfrm>
            <a:off x="566720" y="4556893"/>
            <a:ext cx="5748355" cy="18919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b="1" dirty="0">
                <a:solidFill>
                  <a:schemeClr val="tx1"/>
                </a:solidFill>
              </a:rPr>
              <a:t>■整備事業費　　（限度額：</a:t>
            </a:r>
            <a:r>
              <a:rPr lang="en-US" altLang="ja-JP" sz="1600" b="1" dirty="0">
                <a:solidFill>
                  <a:schemeClr val="tx1"/>
                </a:solidFill>
              </a:rPr>
              <a:t>2</a:t>
            </a:r>
            <a:r>
              <a:rPr lang="ja-JP" altLang="en-US" sz="1600" b="1" dirty="0">
                <a:solidFill>
                  <a:schemeClr val="tx1"/>
                </a:solidFill>
              </a:rPr>
              <a:t>億</a:t>
            </a:r>
            <a:r>
              <a:rPr lang="en-US" altLang="ja-JP" sz="1600" b="1" dirty="0">
                <a:solidFill>
                  <a:schemeClr val="tx1"/>
                </a:solidFill>
              </a:rPr>
              <a:t>1</a:t>
            </a:r>
            <a:r>
              <a:rPr lang="ja-JP" altLang="en-US" sz="1600" b="1" dirty="0">
                <a:solidFill>
                  <a:schemeClr val="tx1"/>
                </a:solidFill>
              </a:rPr>
              <a:t>，</a:t>
            </a:r>
            <a:r>
              <a:rPr lang="en-US" altLang="ja-JP" sz="1600" b="1" dirty="0">
                <a:solidFill>
                  <a:schemeClr val="tx1"/>
                </a:solidFill>
              </a:rPr>
              <a:t>161</a:t>
            </a:r>
            <a:r>
              <a:rPr lang="ja-JP" altLang="en-US" sz="1600" b="1" dirty="0">
                <a:solidFill>
                  <a:schemeClr val="tx1"/>
                </a:solidFill>
              </a:rPr>
              <a:t>万</a:t>
            </a:r>
            <a:r>
              <a:rPr lang="en-US" altLang="ja-JP" sz="1600" b="1" dirty="0">
                <a:solidFill>
                  <a:schemeClr val="tx1"/>
                </a:solidFill>
              </a:rPr>
              <a:t>8</a:t>
            </a:r>
            <a:r>
              <a:rPr lang="ja-JP" altLang="en-US" sz="1600" b="1" dirty="0">
                <a:solidFill>
                  <a:schemeClr val="tx1"/>
                </a:solidFill>
              </a:rPr>
              <a:t>千円）</a:t>
            </a:r>
            <a:endParaRPr lang="en-US" altLang="ja-JP" sz="1600" b="1" dirty="0">
              <a:solidFill>
                <a:schemeClr val="tx1"/>
              </a:solidFill>
            </a:endParaRPr>
          </a:p>
          <a:p>
            <a:r>
              <a:rPr lang="ja-JP" altLang="en-US" sz="1600" b="1" dirty="0">
                <a:solidFill>
                  <a:schemeClr val="tx1"/>
                </a:solidFill>
              </a:rPr>
              <a:t>　・内容：給食用食器類、食缶、食器カゴの購入</a:t>
            </a:r>
            <a:endParaRPr lang="en-US" altLang="ja-JP" sz="1600" b="1" dirty="0">
              <a:solidFill>
                <a:schemeClr val="tx1"/>
              </a:solidFill>
            </a:endParaRPr>
          </a:p>
          <a:p>
            <a:r>
              <a:rPr lang="ja-JP" altLang="en-US" sz="1600" b="1" dirty="0">
                <a:solidFill>
                  <a:schemeClr val="tx1"/>
                </a:solidFill>
              </a:rPr>
              <a:t>　・期間：令和４年度から令和５年度</a:t>
            </a:r>
            <a:endParaRPr lang="en-US" altLang="ja-JP" sz="1600" b="1" dirty="0">
              <a:solidFill>
                <a:schemeClr val="tx1"/>
              </a:solidFill>
            </a:endParaRPr>
          </a:p>
          <a:p>
            <a:endParaRPr lang="en-US" altLang="ja-JP" sz="1600" b="1" dirty="0">
              <a:solidFill>
                <a:schemeClr val="tx1"/>
              </a:solidFill>
            </a:endParaRPr>
          </a:p>
          <a:p>
            <a:r>
              <a:rPr lang="ja-JP" altLang="en-US" sz="1600" b="1" dirty="0">
                <a:solidFill>
                  <a:schemeClr val="tx1"/>
                </a:solidFill>
              </a:rPr>
              <a:t>■運営費　　　　（限度額：</a:t>
            </a:r>
            <a:r>
              <a:rPr lang="en-US" altLang="ja-JP" sz="1600" b="1" dirty="0">
                <a:solidFill>
                  <a:schemeClr val="tx1"/>
                </a:solidFill>
              </a:rPr>
              <a:t>4</a:t>
            </a:r>
            <a:r>
              <a:rPr lang="ja-JP" altLang="en-US" sz="1600" b="1" dirty="0">
                <a:solidFill>
                  <a:schemeClr val="tx1"/>
                </a:solidFill>
              </a:rPr>
              <a:t>億</a:t>
            </a:r>
            <a:r>
              <a:rPr lang="en-US" altLang="ja-JP" sz="1600" b="1" dirty="0">
                <a:solidFill>
                  <a:schemeClr val="tx1"/>
                </a:solidFill>
              </a:rPr>
              <a:t>9</a:t>
            </a:r>
            <a:r>
              <a:rPr lang="ja-JP" altLang="en-US" sz="1600" b="1" dirty="0">
                <a:solidFill>
                  <a:schemeClr val="tx1"/>
                </a:solidFill>
              </a:rPr>
              <a:t>，</a:t>
            </a:r>
            <a:r>
              <a:rPr lang="en-US" altLang="ja-JP" sz="1600" b="1" dirty="0">
                <a:solidFill>
                  <a:schemeClr val="tx1"/>
                </a:solidFill>
              </a:rPr>
              <a:t>858</a:t>
            </a:r>
            <a:r>
              <a:rPr lang="ja-JP" altLang="en-US" sz="1600" b="1" dirty="0">
                <a:solidFill>
                  <a:schemeClr val="tx1"/>
                </a:solidFill>
              </a:rPr>
              <a:t>万</a:t>
            </a:r>
            <a:r>
              <a:rPr lang="en-US" altLang="ja-JP" sz="1600" b="1" dirty="0">
                <a:solidFill>
                  <a:schemeClr val="tx1"/>
                </a:solidFill>
              </a:rPr>
              <a:t>2</a:t>
            </a:r>
            <a:r>
              <a:rPr lang="ja-JP" altLang="en-US" sz="1600" b="1" dirty="0">
                <a:solidFill>
                  <a:schemeClr val="tx1"/>
                </a:solidFill>
              </a:rPr>
              <a:t>千円）</a:t>
            </a:r>
            <a:endParaRPr lang="en-US" altLang="ja-JP" sz="1600" b="1" dirty="0">
              <a:solidFill>
                <a:schemeClr val="tx1"/>
              </a:solidFill>
            </a:endParaRPr>
          </a:p>
          <a:p>
            <a:r>
              <a:rPr lang="ja-JP" altLang="en-US" sz="1600" b="1" dirty="0">
                <a:solidFill>
                  <a:schemeClr val="tx1"/>
                </a:solidFill>
              </a:rPr>
              <a:t>　・内容：学校給食運搬業務</a:t>
            </a:r>
            <a:endParaRPr lang="en-US" altLang="ja-JP" sz="1600" b="1" dirty="0">
              <a:solidFill>
                <a:schemeClr val="tx1"/>
              </a:solidFill>
            </a:endParaRPr>
          </a:p>
          <a:p>
            <a:r>
              <a:rPr lang="ja-JP" altLang="en-US" sz="1600" b="1" dirty="0">
                <a:solidFill>
                  <a:schemeClr val="tx1"/>
                </a:solidFill>
              </a:rPr>
              <a:t>　・期間：令和４年度から令和１０年度</a:t>
            </a:r>
            <a:endParaRPr lang="en-US" altLang="ja-JP" sz="1600" b="1" dirty="0">
              <a:solidFill>
                <a:schemeClr val="tx1"/>
              </a:solidFill>
            </a:endParaRPr>
          </a:p>
          <a:p>
            <a:endParaRPr lang="en-US" altLang="ja-JP" sz="1600" b="1" dirty="0">
              <a:solidFill>
                <a:schemeClr val="tx1"/>
              </a:solidFill>
            </a:endParaRPr>
          </a:p>
          <a:p>
            <a:r>
              <a:rPr lang="ja-JP" altLang="en-US" sz="1600" b="1" dirty="0">
                <a:solidFill>
                  <a:schemeClr val="tx1"/>
                </a:solidFill>
              </a:rPr>
              <a:t>　</a:t>
            </a:r>
            <a:endParaRPr kumimoji="1" lang="ja-JP" altLang="en-US" sz="1600" b="1" dirty="0">
              <a:solidFill>
                <a:srgbClr val="FF0000"/>
              </a:solidFill>
            </a:endParaRPr>
          </a:p>
        </p:txBody>
      </p:sp>
      <p:graphicFrame>
        <p:nvGraphicFramePr>
          <p:cNvPr id="9" name="表 10">
            <a:extLst>
              <a:ext uri="{FF2B5EF4-FFF2-40B4-BE49-F238E27FC236}">
                <a16:creationId xmlns:a16="http://schemas.microsoft.com/office/drawing/2014/main" id="{CEF46013-82D9-44CF-9FD5-0DCD15C3F60A}"/>
              </a:ext>
            </a:extLst>
          </p:cNvPr>
          <p:cNvGraphicFramePr>
            <a:graphicFrameLocks noGrp="1"/>
          </p:cNvGraphicFramePr>
          <p:nvPr>
            <p:extLst>
              <p:ext uri="{D42A27DB-BD31-4B8C-83A1-F6EECF244321}">
                <p14:modId xmlns:p14="http://schemas.microsoft.com/office/powerpoint/2010/main" val="2769116649"/>
              </p:ext>
            </p:extLst>
          </p:nvPr>
        </p:nvGraphicFramePr>
        <p:xfrm>
          <a:off x="566720" y="2232595"/>
          <a:ext cx="11933427" cy="1849120"/>
        </p:xfrm>
        <a:graphic>
          <a:graphicData uri="http://schemas.openxmlformats.org/drawingml/2006/table">
            <a:tbl>
              <a:tblPr firstRow="1" bandRow="1">
                <a:tableStyleId>{21E4AEA4-8DFA-4A89-87EB-49C32662AFE0}</a:tableStyleId>
              </a:tblPr>
              <a:tblGrid>
                <a:gridCol w="1509729">
                  <a:extLst>
                    <a:ext uri="{9D8B030D-6E8A-4147-A177-3AD203B41FA5}">
                      <a16:colId xmlns:a16="http://schemas.microsoft.com/office/drawing/2014/main" val="3052558135"/>
                    </a:ext>
                  </a:extLst>
                </a:gridCol>
                <a:gridCol w="7162801">
                  <a:extLst>
                    <a:ext uri="{9D8B030D-6E8A-4147-A177-3AD203B41FA5}">
                      <a16:colId xmlns:a16="http://schemas.microsoft.com/office/drawing/2014/main" val="599169118"/>
                    </a:ext>
                  </a:extLst>
                </a:gridCol>
                <a:gridCol w="3260897">
                  <a:extLst>
                    <a:ext uri="{9D8B030D-6E8A-4147-A177-3AD203B41FA5}">
                      <a16:colId xmlns:a16="http://schemas.microsoft.com/office/drawing/2014/main" val="2331149404"/>
                    </a:ext>
                  </a:extLst>
                </a:gridCol>
              </a:tblGrid>
              <a:tr h="370840">
                <a:tc>
                  <a:txBody>
                    <a:bodyPr/>
                    <a:lstStyle/>
                    <a:p>
                      <a:pPr algn="ctr"/>
                      <a:r>
                        <a:rPr kumimoji="1" lang="ja-JP" altLang="en-US" sz="1800" dirty="0"/>
                        <a:t>年　度</a:t>
                      </a:r>
                    </a:p>
                  </a:txBody>
                  <a:tcPr anchor="ctr"/>
                </a:tc>
                <a:tc>
                  <a:txBody>
                    <a:bodyPr/>
                    <a:lstStyle/>
                    <a:p>
                      <a:pPr algn="ctr"/>
                      <a:r>
                        <a:rPr kumimoji="1" lang="ja-JP" altLang="en-US" sz="1800" dirty="0"/>
                        <a:t>事　　業　　内　　容</a:t>
                      </a:r>
                    </a:p>
                  </a:txBody>
                  <a:tcPr anchor="ctr"/>
                </a:tc>
                <a:tc>
                  <a:txBody>
                    <a:bodyPr/>
                    <a:lstStyle/>
                    <a:p>
                      <a:pPr algn="ctr"/>
                      <a:r>
                        <a:rPr kumimoji="1" lang="ja-JP" altLang="en-US" sz="1800" dirty="0"/>
                        <a:t>事　業　費</a:t>
                      </a:r>
                    </a:p>
                  </a:txBody>
                  <a:tcPr anchor="ctr"/>
                </a:tc>
                <a:extLst>
                  <a:ext uri="{0D108BD9-81ED-4DB2-BD59-A6C34878D82A}">
                    <a16:rowId xmlns:a16="http://schemas.microsoft.com/office/drawing/2014/main" val="3058896396"/>
                  </a:ext>
                </a:extLst>
              </a:tr>
              <a:tr h="370840">
                <a:tc>
                  <a:txBody>
                    <a:bodyPr/>
                    <a:lstStyle/>
                    <a:p>
                      <a:pPr algn="ctr"/>
                      <a:r>
                        <a:rPr kumimoji="1" lang="ja-JP" altLang="en-US" sz="1800" b="1" dirty="0"/>
                        <a:t>令和２年度</a:t>
                      </a:r>
                    </a:p>
                  </a:txBody>
                  <a:tcPr anchor="ctr"/>
                </a:tc>
                <a:tc>
                  <a:txBody>
                    <a:bodyPr/>
                    <a:lstStyle/>
                    <a:p>
                      <a:pPr algn="l"/>
                      <a:r>
                        <a:rPr kumimoji="1" lang="ja-JP" altLang="en-US" sz="1800" b="1" dirty="0"/>
                        <a:t>基本設計、用地測量、地質調査、進入道路設計、水道管設計</a:t>
                      </a:r>
                    </a:p>
                  </a:txBody>
                  <a:tcPr anchor="ctr"/>
                </a:tc>
                <a:tc>
                  <a:txBody>
                    <a:bodyPr/>
                    <a:lstStyle/>
                    <a:p>
                      <a:pPr algn="ctr"/>
                      <a:r>
                        <a:rPr kumimoji="1" lang="ja-JP" altLang="en-US" sz="1800" b="1" dirty="0"/>
                        <a:t>（決算）　　</a:t>
                      </a:r>
                      <a:r>
                        <a:rPr kumimoji="1" lang="en-US" altLang="ja-JP" sz="1800" b="1" dirty="0"/>
                        <a:t>2</a:t>
                      </a:r>
                      <a:r>
                        <a:rPr kumimoji="1" lang="ja-JP" altLang="en-US" sz="1800" b="1" dirty="0"/>
                        <a:t>，</a:t>
                      </a:r>
                      <a:r>
                        <a:rPr kumimoji="1" lang="en-US" altLang="ja-JP" sz="1800" b="1" dirty="0"/>
                        <a:t>486</a:t>
                      </a:r>
                      <a:r>
                        <a:rPr kumimoji="1" lang="ja-JP" altLang="en-US" sz="1800" b="1" dirty="0"/>
                        <a:t>万</a:t>
                      </a:r>
                      <a:r>
                        <a:rPr kumimoji="1" lang="en-US" altLang="ja-JP" sz="1800" b="1" dirty="0"/>
                        <a:t>3</a:t>
                      </a:r>
                      <a:r>
                        <a:rPr kumimoji="1" lang="ja-JP" altLang="en-US" sz="1800" b="1" dirty="0"/>
                        <a:t>千円</a:t>
                      </a:r>
                    </a:p>
                  </a:txBody>
                  <a:tcPr anchor="ctr"/>
                </a:tc>
                <a:extLst>
                  <a:ext uri="{0D108BD9-81ED-4DB2-BD59-A6C34878D82A}">
                    <a16:rowId xmlns:a16="http://schemas.microsoft.com/office/drawing/2014/main" val="659445507"/>
                  </a:ext>
                </a:extLst>
              </a:tr>
              <a:tr h="370840">
                <a:tc>
                  <a:txBody>
                    <a:bodyPr/>
                    <a:lstStyle/>
                    <a:p>
                      <a:pPr algn="ctr"/>
                      <a:r>
                        <a:rPr kumimoji="1" lang="ja-JP" altLang="en-US" sz="1800" b="1" dirty="0"/>
                        <a:t>令和３年度</a:t>
                      </a:r>
                    </a:p>
                  </a:txBody>
                  <a:tcPr anchor="ctr"/>
                </a:tc>
                <a:tc>
                  <a:txBody>
                    <a:bodyPr/>
                    <a:lstStyle/>
                    <a:p>
                      <a:pPr algn="l"/>
                      <a:r>
                        <a:rPr kumimoji="1" lang="ja-JP" altLang="en-US" sz="1800" b="1" dirty="0"/>
                        <a:t>実施設計、進入道路改良工事、水道管工事</a:t>
                      </a:r>
                    </a:p>
                  </a:txBody>
                  <a:tcPr anchor="ctr"/>
                </a:tc>
                <a:tc>
                  <a:txBody>
                    <a:bodyPr/>
                    <a:lstStyle/>
                    <a:p>
                      <a:pPr algn="ctr"/>
                      <a:r>
                        <a:rPr kumimoji="1" lang="ja-JP" altLang="en-US" sz="1800" b="1" dirty="0"/>
                        <a:t>（予算）　　</a:t>
                      </a:r>
                      <a:r>
                        <a:rPr kumimoji="1" lang="en-US" altLang="ja-JP" sz="1800" b="1" dirty="0"/>
                        <a:t>8</a:t>
                      </a:r>
                      <a:r>
                        <a:rPr kumimoji="1" lang="ja-JP" altLang="en-US" sz="1800" b="1" dirty="0"/>
                        <a:t>，</a:t>
                      </a:r>
                      <a:r>
                        <a:rPr kumimoji="1" lang="en-US" altLang="ja-JP" sz="1800" b="1" dirty="0"/>
                        <a:t>591</a:t>
                      </a:r>
                      <a:r>
                        <a:rPr kumimoji="1" lang="ja-JP" altLang="en-US" sz="1800" b="1" dirty="0"/>
                        <a:t>万</a:t>
                      </a:r>
                      <a:r>
                        <a:rPr kumimoji="1" lang="en-US" altLang="ja-JP" sz="1800" b="1" dirty="0"/>
                        <a:t>7</a:t>
                      </a:r>
                      <a:r>
                        <a:rPr kumimoji="1" lang="ja-JP" altLang="en-US" sz="1800" b="1" dirty="0"/>
                        <a:t>千円</a:t>
                      </a:r>
                    </a:p>
                  </a:txBody>
                  <a:tcPr anchor="ctr"/>
                </a:tc>
                <a:extLst>
                  <a:ext uri="{0D108BD9-81ED-4DB2-BD59-A6C34878D82A}">
                    <a16:rowId xmlns:a16="http://schemas.microsoft.com/office/drawing/2014/main" val="3729347927"/>
                  </a:ext>
                </a:extLst>
              </a:tr>
              <a:tr h="370840">
                <a:tc>
                  <a:txBody>
                    <a:bodyPr/>
                    <a:lstStyle/>
                    <a:p>
                      <a:pPr algn="ctr"/>
                      <a:r>
                        <a:rPr kumimoji="1" lang="ja-JP" altLang="en-US" sz="1800" b="1" dirty="0"/>
                        <a:t>令和４年度</a:t>
                      </a:r>
                    </a:p>
                  </a:txBody>
                  <a:tcPr anchor="ctr"/>
                </a:tc>
                <a:tc>
                  <a:txBody>
                    <a:bodyPr/>
                    <a:lstStyle/>
                    <a:p>
                      <a:pPr algn="l"/>
                      <a:r>
                        <a:rPr kumimoji="1" lang="ja-JP" altLang="en-US" sz="1800" b="1" dirty="0"/>
                        <a:t>地盤改良工事、建築・電気・設備工事、外構工事他</a:t>
                      </a:r>
                    </a:p>
                  </a:txBody>
                  <a:tcPr anchor="ctr"/>
                </a:tc>
                <a:tc>
                  <a:txBody>
                    <a:bodyPr/>
                    <a:lstStyle/>
                    <a:p>
                      <a:pPr algn="ctr"/>
                      <a:r>
                        <a:rPr kumimoji="1" lang="ja-JP" altLang="en-US" sz="1800" b="1" dirty="0"/>
                        <a:t>　　　　  </a:t>
                      </a:r>
                      <a:r>
                        <a:rPr kumimoji="1" lang="en-US" altLang="ja-JP" sz="1800" b="1" dirty="0"/>
                        <a:t>8</a:t>
                      </a:r>
                      <a:r>
                        <a:rPr kumimoji="1" lang="ja-JP" altLang="en-US" sz="1800" b="1" dirty="0"/>
                        <a:t>億</a:t>
                      </a:r>
                      <a:r>
                        <a:rPr kumimoji="1" lang="en-US" altLang="ja-JP" sz="1800" b="1" dirty="0"/>
                        <a:t>6</a:t>
                      </a:r>
                      <a:r>
                        <a:rPr kumimoji="1" lang="ja-JP" altLang="en-US" sz="1800" b="1" dirty="0"/>
                        <a:t>，</a:t>
                      </a:r>
                      <a:r>
                        <a:rPr kumimoji="1" lang="en-US" altLang="ja-JP" sz="1800" b="1" dirty="0"/>
                        <a:t>472</a:t>
                      </a:r>
                      <a:r>
                        <a:rPr kumimoji="1" lang="ja-JP" altLang="en-US" sz="1800" b="1" dirty="0"/>
                        <a:t>万</a:t>
                      </a:r>
                      <a:r>
                        <a:rPr kumimoji="1" lang="en-US" altLang="ja-JP" sz="1800" b="1" dirty="0"/>
                        <a:t>4</a:t>
                      </a:r>
                      <a:r>
                        <a:rPr kumimoji="1" lang="ja-JP" altLang="en-US" sz="1800" b="1" dirty="0"/>
                        <a:t>千円</a:t>
                      </a:r>
                    </a:p>
                  </a:txBody>
                  <a:tcPr anchor="ctr"/>
                </a:tc>
                <a:extLst>
                  <a:ext uri="{0D108BD9-81ED-4DB2-BD59-A6C34878D82A}">
                    <a16:rowId xmlns:a16="http://schemas.microsoft.com/office/drawing/2014/main" val="2274959141"/>
                  </a:ext>
                </a:extLst>
              </a:tr>
              <a:tr h="295129">
                <a:tc>
                  <a:txBody>
                    <a:bodyPr/>
                    <a:lstStyle/>
                    <a:p>
                      <a:pPr algn="ctr"/>
                      <a:r>
                        <a:rPr kumimoji="1" lang="ja-JP" altLang="en-US" sz="1800" b="1" dirty="0"/>
                        <a:t>令和５年度</a:t>
                      </a:r>
                    </a:p>
                  </a:txBody>
                  <a:tcPr anchor="ctr"/>
                </a:tc>
                <a:tc>
                  <a:txBody>
                    <a:bodyPr/>
                    <a:lstStyle/>
                    <a:p>
                      <a:pPr algn="l"/>
                      <a:r>
                        <a:rPr kumimoji="1" lang="ja-JP" altLang="en-US" sz="1800" b="1" dirty="0"/>
                        <a:t>建築・電気・設備工事、外構工事他</a:t>
                      </a:r>
                    </a:p>
                  </a:txBody>
                  <a:tcPr anchor="ctr"/>
                </a:tc>
                <a:tc>
                  <a:txBody>
                    <a:bodyPr/>
                    <a:lstStyle/>
                    <a:p>
                      <a:pPr algn="ctr"/>
                      <a:r>
                        <a:rPr kumimoji="1" lang="ja-JP" altLang="en-US" sz="1800" b="1"/>
                        <a:t>　 　</a:t>
                      </a:r>
                      <a:r>
                        <a:rPr kumimoji="1" lang="en-US" altLang="ja-JP" sz="1800" b="1" dirty="0"/>
                        <a:t>22</a:t>
                      </a:r>
                      <a:r>
                        <a:rPr kumimoji="1" lang="ja-JP" altLang="en-US" sz="1800" b="1" dirty="0"/>
                        <a:t>億</a:t>
                      </a:r>
                      <a:r>
                        <a:rPr kumimoji="1" lang="en-US" altLang="ja-JP" sz="1800" b="1" dirty="0"/>
                        <a:t>3</a:t>
                      </a:r>
                      <a:r>
                        <a:rPr kumimoji="1" lang="ja-JP" altLang="en-US" sz="1800" b="1" dirty="0"/>
                        <a:t>，</a:t>
                      </a:r>
                      <a:r>
                        <a:rPr kumimoji="1" lang="en-US" altLang="ja-JP" sz="1800" b="1" dirty="0"/>
                        <a:t>472</a:t>
                      </a:r>
                      <a:r>
                        <a:rPr kumimoji="1" lang="ja-JP" altLang="en-US" sz="1800" b="1" dirty="0"/>
                        <a:t>万円</a:t>
                      </a:r>
                    </a:p>
                  </a:txBody>
                  <a:tcPr anchor="ctr"/>
                </a:tc>
                <a:extLst>
                  <a:ext uri="{0D108BD9-81ED-4DB2-BD59-A6C34878D82A}">
                    <a16:rowId xmlns:a16="http://schemas.microsoft.com/office/drawing/2014/main" val="34429093"/>
                  </a:ext>
                </a:extLst>
              </a:tr>
            </a:tbl>
          </a:graphicData>
        </a:graphic>
      </p:graphicFrame>
      <p:sp>
        <p:nvSpPr>
          <p:cNvPr id="29" name="四角形: 角を丸くする 28">
            <a:extLst>
              <a:ext uri="{FF2B5EF4-FFF2-40B4-BE49-F238E27FC236}">
                <a16:creationId xmlns:a16="http://schemas.microsoft.com/office/drawing/2014/main" id="{45763135-E10B-4590-A3CE-9D978E34A0FA}"/>
              </a:ext>
            </a:extLst>
          </p:cNvPr>
          <p:cNvSpPr/>
          <p:nvPr/>
        </p:nvSpPr>
        <p:spPr>
          <a:xfrm>
            <a:off x="566720" y="1803035"/>
            <a:ext cx="1889091" cy="39863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建設計画</a:t>
            </a:r>
          </a:p>
        </p:txBody>
      </p:sp>
      <p:sp>
        <p:nvSpPr>
          <p:cNvPr id="30" name="四角形: 角を丸くする 29">
            <a:extLst>
              <a:ext uri="{FF2B5EF4-FFF2-40B4-BE49-F238E27FC236}">
                <a16:creationId xmlns:a16="http://schemas.microsoft.com/office/drawing/2014/main" id="{FE15E081-828F-49F1-A12E-3E1FC99A9E57}"/>
              </a:ext>
            </a:extLst>
          </p:cNvPr>
          <p:cNvSpPr/>
          <p:nvPr/>
        </p:nvSpPr>
        <p:spPr>
          <a:xfrm>
            <a:off x="566719" y="4125958"/>
            <a:ext cx="1889091" cy="39863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債務負担行為</a:t>
            </a:r>
          </a:p>
        </p:txBody>
      </p:sp>
      <p:pic>
        <p:nvPicPr>
          <p:cNvPr id="11" name="図 10">
            <a:extLst>
              <a:ext uri="{FF2B5EF4-FFF2-40B4-BE49-F238E27FC236}">
                <a16:creationId xmlns:a16="http://schemas.microsoft.com/office/drawing/2014/main" id="{D0C15E85-71EF-4002-BAF8-50CE23F20421}"/>
              </a:ext>
            </a:extLst>
          </p:cNvPr>
          <p:cNvPicPr>
            <a:picLocks noChangeAspect="1"/>
          </p:cNvPicPr>
          <p:nvPr/>
        </p:nvPicPr>
        <p:blipFill>
          <a:blip r:embed="rId2"/>
          <a:stretch>
            <a:fillRect/>
          </a:stretch>
        </p:blipFill>
        <p:spPr>
          <a:xfrm>
            <a:off x="7214609" y="4232761"/>
            <a:ext cx="5054428" cy="2148132"/>
          </a:xfrm>
          <a:prstGeom prst="rect">
            <a:avLst/>
          </a:prstGeom>
        </p:spPr>
      </p:pic>
    </p:spTree>
    <p:extLst>
      <p:ext uri="{BB962C8B-B14F-4D97-AF65-F5344CB8AC3E}">
        <p14:creationId xmlns:p14="http://schemas.microsoft.com/office/powerpoint/2010/main" val="2307213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73241" y="1305383"/>
            <a:ext cx="11826908" cy="1216754"/>
          </a:xfrm>
        </p:spPr>
        <p:txBody>
          <a:bodyPr>
            <a:normAutofit fontScale="92500"/>
          </a:bodyPr>
          <a:lstStyle/>
          <a:p>
            <a:r>
              <a:rPr kumimoji="1" lang="ja-JP" altLang="en-US" sz="6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３．新市民会館（仮称）建設について</a:t>
            </a:r>
            <a:endParaRPr kumimoji="1" lang="en-US" altLang="ja-JP" sz="6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l"/>
            <a:endParaRPr kumimoji="1"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19</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445D4B3-1C43-49B9-961D-BB253CCEE895}"/>
              </a:ext>
            </a:extLst>
          </p:cNvPr>
          <p:cNvSpPr txBox="1"/>
          <p:nvPr/>
        </p:nvSpPr>
        <p:spPr>
          <a:xfrm>
            <a:off x="1260056" y="4155705"/>
            <a:ext cx="10440237" cy="1754326"/>
          </a:xfrm>
          <a:prstGeom prst="rect">
            <a:avLst/>
          </a:prstGeom>
          <a:solidFill>
            <a:schemeClr val="accent5">
              <a:lumMod val="75000"/>
            </a:schemeClr>
          </a:solidFill>
        </p:spPr>
        <p:txBody>
          <a:bodyPr wrap="square" rtlCol="0">
            <a:spAutoFit/>
          </a:bodyPr>
          <a:lstStyle/>
          <a:p>
            <a:pPr algn="ctr"/>
            <a:r>
              <a:rPr kumimoji="1" lang="en-US" altLang="ja-JP" sz="5400" b="1" dirty="0">
                <a:solidFill>
                  <a:schemeClr val="bg1"/>
                </a:solidFill>
              </a:rPr>
              <a:t>【</a:t>
            </a:r>
            <a:r>
              <a:rPr kumimoji="1" lang="ja-JP" altLang="en-US" sz="5400" b="1" dirty="0">
                <a:solidFill>
                  <a:schemeClr val="bg1"/>
                </a:solidFill>
              </a:rPr>
              <a:t>報告者</a:t>
            </a:r>
            <a:r>
              <a:rPr kumimoji="1" lang="en-US" altLang="ja-JP" sz="5400" b="1" dirty="0">
                <a:solidFill>
                  <a:schemeClr val="bg1"/>
                </a:solidFill>
              </a:rPr>
              <a:t>】</a:t>
            </a:r>
          </a:p>
          <a:p>
            <a:pPr algn="ctr"/>
            <a:r>
              <a:rPr lang="ja-JP" altLang="en-US" sz="5400" b="1" dirty="0">
                <a:solidFill>
                  <a:schemeClr val="bg1"/>
                </a:solidFill>
              </a:rPr>
              <a:t>岡部　 高広</a:t>
            </a:r>
            <a:endParaRPr kumimoji="1" lang="ja-JP" altLang="en-US" sz="5400" b="1" dirty="0">
              <a:solidFill>
                <a:schemeClr val="bg1"/>
              </a:solidFill>
            </a:endParaRPr>
          </a:p>
        </p:txBody>
      </p:sp>
      <p:pic>
        <p:nvPicPr>
          <p:cNvPr id="5" name="図 4">
            <a:extLst>
              <a:ext uri="{FF2B5EF4-FFF2-40B4-BE49-F238E27FC236}">
                <a16:creationId xmlns:a16="http://schemas.microsoft.com/office/drawing/2014/main" id="{D234F69D-4177-4911-BC21-3CEA10341734}"/>
              </a:ext>
            </a:extLst>
          </p:cNvPr>
          <p:cNvPicPr>
            <a:picLocks noChangeAspect="1"/>
          </p:cNvPicPr>
          <p:nvPr/>
        </p:nvPicPr>
        <p:blipFill>
          <a:blip r:embed="rId2"/>
          <a:stretch>
            <a:fillRect/>
          </a:stretch>
        </p:blipFill>
        <p:spPr>
          <a:xfrm>
            <a:off x="8917913" y="1951924"/>
            <a:ext cx="2616452" cy="2384242"/>
          </a:xfrm>
          <a:prstGeom prst="rect">
            <a:avLst/>
          </a:prstGeom>
        </p:spPr>
      </p:pic>
    </p:spTree>
    <p:extLst>
      <p:ext uri="{BB962C8B-B14F-4D97-AF65-F5344CB8AC3E}">
        <p14:creationId xmlns:p14="http://schemas.microsoft.com/office/powerpoint/2010/main" val="1512069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494406"/>
            <a:ext cx="11595796" cy="641058"/>
          </a:xfrm>
        </p:spPr>
        <p:txBody>
          <a:bodyPr>
            <a:normAutofit fontScale="90000"/>
          </a:bodyPr>
          <a:lstStyle/>
          <a:p>
            <a:r>
              <a:rPr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清風会　・　会派所属議員紹介　（６名）</a:t>
            </a:r>
            <a:endPar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1306286"/>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59DD2ED-017E-4EF3-AE1A-0B2A5B14F614}"/>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a:effectLst>
            <a:softEdge rad="0"/>
          </a:effectLst>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　　　　　　　　　　　　　　　　　　　　　　　　　　　　　　　　　　　　　　　　　　　</a:t>
            </a:r>
            <a:fld id="{FBBDBF0C-535A-4E81-B92E-1E58ADBDFFCD}" type="slidenum">
              <a:rPr lang="ja-JP" altLang="en-US" sz="2400" smtClean="0">
                <a:latin typeface="BIZ UDPゴシック" panose="020B0400000000000000" pitchFamily="50" charset="-128"/>
                <a:ea typeface="BIZ UDPゴシック" panose="020B0400000000000000" pitchFamily="50" charset="-128"/>
              </a:rPr>
              <a:t>2</a:t>
            </a:fld>
            <a:endParaRPr kumimoji="1" lang="ja-JP" altLang="en-US" sz="240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E0C65A66-8597-4F88-964B-6833539389C7}"/>
              </a:ext>
            </a:extLst>
          </p:cNvPr>
          <p:cNvSpPr txBox="1"/>
          <p:nvPr/>
        </p:nvSpPr>
        <p:spPr>
          <a:xfrm>
            <a:off x="2380659" y="1447320"/>
            <a:ext cx="2297472" cy="1527493"/>
          </a:xfrm>
          <a:prstGeom prst="rect">
            <a:avLst/>
          </a:prstGeom>
          <a:solidFill>
            <a:schemeClr val="accent4">
              <a:lumMod val="40000"/>
              <a:lumOff val="60000"/>
            </a:schemeClr>
          </a:solidFill>
          <a:ln>
            <a:solidFill>
              <a:schemeClr val="bg1"/>
            </a:solidFill>
          </a:ln>
        </p:spPr>
        <p:txBody>
          <a:bodyPr wrap="square" tIns="162000" bIns="162000" rtlCol="0" anchor="t">
            <a:spAutoFit/>
          </a:bodyPr>
          <a:lstStyle/>
          <a:p>
            <a:pPr algn="ctr"/>
            <a:r>
              <a:rPr kumimoji="1" lang="ja-JP" altLang="en-US" sz="2400" b="1" dirty="0">
                <a:latin typeface="BIZ UDPゴシック" panose="020B0400000000000000" pitchFamily="50" charset="-128"/>
                <a:ea typeface="BIZ UDPゴシック" panose="020B0400000000000000" pitchFamily="50" charset="-128"/>
              </a:rPr>
              <a:t>楢崎　三千夫</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（浜玉）</a:t>
            </a:r>
            <a:endParaRPr kumimoji="1" lang="en-US" altLang="ja-JP" b="1" dirty="0">
              <a:latin typeface="BIZ UDPゴシック" panose="020B0400000000000000" pitchFamily="50" charset="-128"/>
              <a:ea typeface="BIZ UDPゴシック" panose="020B0400000000000000" pitchFamily="50" charset="-128"/>
            </a:endParaRPr>
          </a:p>
          <a:p>
            <a:pPr algn="ctr"/>
            <a:r>
              <a:rPr lang="ja-JP" altLang="en-US" b="1" dirty="0">
                <a:solidFill>
                  <a:srgbClr val="FF0000"/>
                </a:solidFill>
                <a:latin typeface="BIZ UDPゴシック" panose="020B0400000000000000" pitchFamily="50" charset="-128"/>
                <a:ea typeface="BIZ UDPゴシック" panose="020B0400000000000000" pitchFamily="50" charset="-128"/>
              </a:rPr>
              <a:t>代表</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産業経済委員会</a:t>
            </a:r>
            <a:endParaRPr kumimoji="1" lang="ja-JP" altLang="en-US" dirty="0"/>
          </a:p>
        </p:txBody>
      </p:sp>
      <p:sp>
        <p:nvSpPr>
          <p:cNvPr id="16" name="テキスト ボックス 15">
            <a:extLst>
              <a:ext uri="{FF2B5EF4-FFF2-40B4-BE49-F238E27FC236}">
                <a16:creationId xmlns:a16="http://schemas.microsoft.com/office/drawing/2014/main" id="{A96AFABE-47B9-43CF-A36C-47943DA79A56}"/>
              </a:ext>
            </a:extLst>
          </p:cNvPr>
          <p:cNvSpPr txBox="1"/>
          <p:nvPr/>
        </p:nvSpPr>
        <p:spPr>
          <a:xfrm>
            <a:off x="2380659" y="3177681"/>
            <a:ext cx="2297472" cy="1527493"/>
          </a:xfrm>
          <a:prstGeom prst="rect">
            <a:avLst/>
          </a:prstGeom>
          <a:solidFill>
            <a:schemeClr val="accent4">
              <a:lumMod val="40000"/>
              <a:lumOff val="60000"/>
            </a:schemeClr>
          </a:solidFill>
          <a:ln>
            <a:solidFill>
              <a:schemeClr val="bg1"/>
            </a:solidFill>
          </a:ln>
        </p:spPr>
        <p:txBody>
          <a:bodyPr wrap="square" tIns="162000" bIns="162000" rtlCol="0" anchor="t">
            <a:spAutoFit/>
          </a:bodyPr>
          <a:lstStyle/>
          <a:p>
            <a:pPr algn="ctr"/>
            <a:r>
              <a:rPr lang="ja-JP" altLang="en-US" sz="2400" b="1" dirty="0">
                <a:latin typeface="BIZ UDPゴシック" panose="020B0400000000000000" pitchFamily="50" charset="-128"/>
                <a:ea typeface="BIZ UDPゴシック" panose="020B0400000000000000" pitchFamily="50" charset="-128"/>
              </a:rPr>
              <a:t>伊藤　泰彦</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（相賀）</a:t>
            </a:r>
            <a:endParaRPr kumimoji="1" lang="en-US" altLang="ja-JP" b="1" dirty="0">
              <a:latin typeface="BIZ UDPゴシック" panose="020B0400000000000000" pitchFamily="50" charset="-128"/>
              <a:ea typeface="BIZ UDPゴシック" panose="020B0400000000000000" pitchFamily="50" charset="-128"/>
            </a:endParaRPr>
          </a:p>
          <a:p>
            <a:pPr algn="ctr"/>
            <a:r>
              <a:rPr lang="ja-JP" altLang="en-US" b="1" dirty="0">
                <a:solidFill>
                  <a:srgbClr val="FF0000"/>
                </a:solidFill>
                <a:latin typeface="BIZ UDPゴシック" panose="020B0400000000000000" pitchFamily="50" charset="-128"/>
                <a:ea typeface="BIZ UDPゴシック" panose="020B0400000000000000" pitchFamily="50" charset="-128"/>
              </a:rPr>
              <a:t>幹事長</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市民厚生委員会</a:t>
            </a:r>
            <a:endParaRPr kumimoji="1" lang="ja-JP" altLang="en-US" dirty="0"/>
          </a:p>
        </p:txBody>
      </p:sp>
      <p:sp>
        <p:nvSpPr>
          <p:cNvPr id="17" name="テキスト ボックス 16">
            <a:extLst>
              <a:ext uri="{FF2B5EF4-FFF2-40B4-BE49-F238E27FC236}">
                <a16:creationId xmlns:a16="http://schemas.microsoft.com/office/drawing/2014/main" id="{C304FD79-C6B8-4115-91DF-6EC6E20470AE}"/>
              </a:ext>
            </a:extLst>
          </p:cNvPr>
          <p:cNvSpPr txBox="1"/>
          <p:nvPr/>
        </p:nvSpPr>
        <p:spPr>
          <a:xfrm>
            <a:off x="2380659" y="4929560"/>
            <a:ext cx="2297471" cy="1527493"/>
          </a:xfrm>
          <a:prstGeom prst="rect">
            <a:avLst/>
          </a:prstGeom>
          <a:solidFill>
            <a:schemeClr val="accent4">
              <a:lumMod val="40000"/>
              <a:lumOff val="60000"/>
            </a:schemeClr>
          </a:solidFill>
          <a:ln>
            <a:solidFill>
              <a:schemeClr val="bg1"/>
            </a:solidFill>
          </a:ln>
        </p:spPr>
        <p:txBody>
          <a:bodyPr wrap="square" tIns="162000" bIns="162000" rtlCol="0" anchor="t">
            <a:spAutoFit/>
          </a:bodyPr>
          <a:lstStyle/>
          <a:p>
            <a:pPr algn="ctr"/>
            <a:r>
              <a:rPr kumimoji="1" lang="ja-JP" altLang="en-US" sz="2400" b="1" dirty="0">
                <a:latin typeface="BIZ UDPゴシック" panose="020B0400000000000000" pitchFamily="50" charset="-128"/>
                <a:ea typeface="BIZ UDPゴシック" panose="020B0400000000000000" pitchFamily="50" charset="-128"/>
              </a:rPr>
              <a:t>山下　寿次</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（肥前）</a:t>
            </a:r>
            <a:endParaRPr kumimoji="1" lang="en-US" altLang="ja-JP" b="1" dirty="0">
              <a:latin typeface="BIZ UDPゴシック" panose="020B0400000000000000" pitchFamily="50" charset="-128"/>
              <a:ea typeface="BIZ UDPゴシック" panose="020B0400000000000000" pitchFamily="50" charset="-128"/>
            </a:endParaRPr>
          </a:p>
          <a:p>
            <a:pPr algn="ctr"/>
            <a:endParaRPr lang="en-US" altLang="ja-JP"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都市整備委員会</a:t>
            </a:r>
            <a:endParaRPr kumimoji="1" lang="ja-JP" altLang="en-US" dirty="0"/>
          </a:p>
        </p:txBody>
      </p:sp>
      <p:sp>
        <p:nvSpPr>
          <p:cNvPr id="4" name="吹き出し: 四角形 3">
            <a:extLst>
              <a:ext uri="{FF2B5EF4-FFF2-40B4-BE49-F238E27FC236}">
                <a16:creationId xmlns:a16="http://schemas.microsoft.com/office/drawing/2014/main" id="{173B0E62-F434-4154-88A5-FCB8661025C1}"/>
              </a:ext>
            </a:extLst>
          </p:cNvPr>
          <p:cNvSpPr/>
          <p:nvPr/>
        </p:nvSpPr>
        <p:spPr>
          <a:xfrm>
            <a:off x="5366535" y="1502591"/>
            <a:ext cx="1415772" cy="4991905"/>
          </a:xfrm>
          <a:prstGeom prst="wedgeRectCallout">
            <a:avLst>
              <a:gd name="adj1" fmla="val -94459"/>
              <a:gd name="adj2" fmla="val -35297"/>
            </a:avLst>
          </a:prstGeom>
          <a:solidFill>
            <a:schemeClr val="accent5">
              <a:lumMod val="40000"/>
              <a:lumOff val="60000"/>
            </a:schemeClr>
          </a:solidFill>
          <a:effectLst>
            <a:outerShdw dist="50800" dir="5400000" algn="ctr" rotWithShape="0">
              <a:srgbClr val="000000"/>
            </a:outerShdw>
            <a:softEdge rad="0"/>
          </a:effectLst>
          <a:scene3d>
            <a:camera prst="orthographicFront"/>
            <a:lightRig rig="threePt" dir="t"/>
          </a:scene3d>
          <a:sp3d contourW="25400"/>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sz="2400" b="1" dirty="0">
                <a:solidFill>
                  <a:schemeClr val="tx1"/>
                </a:solidFill>
              </a:rPr>
              <a:t>この６名で協力して活動します。</a:t>
            </a:r>
            <a:endParaRPr kumimoji="1" lang="en-US" altLang="ja-JP" sz="2400" b="1" dirty="0">
              <a:solidFill>
                <a:schemeClr val="tx1"/>
              </a:solidFill>
            </a:endParaRPr>
          </a:p>
          <a:p>
            <a:r>
              <a:rPr kumimoji="1" lang="ja-JP" altLang="en-US" sz="2400" b="1" dirty="0">
                <a:solidFill>
                  <a:schemeClr val="tx1"/>
                </a:solidFill>
              </a:rPr>
              <a:t>どうぞよろしくお願いいたします。</a:t>
            </a:r>
          </a:p>
        </p:txBody>
      </p:sp>
      <p:sp>
        <p:nvSpPr>
          <p:cNvPr id="21" name="テキスト ボックス 20">
            <a:extLst>
              <a:ext uri="{FF2B5EF4-FFF2-40B4-BE49-F238E27FC236}">
                <a16:creationId xmlns:a16="http://schemas.microsoft.com/office/drawing/2014/main" id="{B2EA3069-6542-4584-8E19-EBEDCEB8B705}"/>
              </a:ext>
            </a:extLst>
          </p:cNvPr>
          <p:cNvSpPr txBox="1"/>
          <p:nvPr/>
        </p:nvSpPr>
        <p:spPr>
          <a:xfrm>
            <a:off x="9430628" y="1457050"/>
            <a:ext cx="2297472" cy="1527493"/>
          </a:xfrm>
          <a:prstGeom prst="rect">
            <a:avLst/>
          </a:prstGeom>
          <a:solidFill>
            <a:schemeClr val="accent4">
              <a:lumMod val="40000"/>
              <a:lumOff val="60000"/>
            </a:schemeClr>
          </a:solidFill>
          <a:ln>
            <a:solidFill>
              <a:schemeClr val="bg1"/>
            </a:solidFill>
          </a:ln>
        </p:spPr>
        <p:txBody>
          <a:bodyPr wrap="square" tIns="162000" bIns="162000" rtlCol="0" anchor="t">
            <a:spAutoFit/>
          </a:bodyPr>
          <a:lstStyle/>
          <a:p>
            <a:pPr algn="ctr"/>
            <a:r>
              <a:rPr kumimoji="1" lang="ja-JP" altLang="en-US" sz="2400" b="1" dirty="0">
                <a:latin typeface="BIZ UDPゴシック" panose="020B0400000000000000" pitchFamily="50" charset="-128"/>
                <a:ea typeface="BIZ UDPゴシック" panose="020B0400000000000000" pitchFamily="50" charset="-128"/>
              </a:rPr>
              <a:t>岡部　高広</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鎮西</a:t>
            </a:r>
            <a:r>
              <a:rPr kumimoji="1" lang="ja-JP" altLang="en-US" b="1" dirty="0">
                <a:latin typeface="BIZ UDPゴシック" panose="020B0400000000000000" pitchFamily="50" charset="-128"/>
                <a:ea typeface="BIZ UDPゴシック" panose="020B0400000000000000" pitchFamily="50" charset="-128"/>
              </a:rPr>
              <a:t>）</a:t>
            </a:r>
            <a:endParaRPr kumimoji="1" lang="en-US" altLang="ja-JP" b="1" dirty="0">
              <a:latin typeface="BIZ UDPゴシック" panose="020B0400000000000000" pitchFamily="50" charset="-128"/>
              <a:ea typeface="BIZ UDPゴシック" panose="020B0400000000000000" pitchFamily="50" charset="-128"/>
            </a:endParaRPr>
          </a:p>
          <a:p>
            <a:pPr algn="ctr"/>
            <a:endParaRPr lang="en-US" altLang="ja-JP"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総務教育委員会</a:t>
            </a:r>
            <a:endParaRPr kumimoji="1" lang="ja-JP" altLang="en-US" dirty="0"/>
          </a:p>
        </p:txBody>
      </p:sp>
      <p:sp>
        <p:nvSpPr>
          <p:cNvPr id="22" name="テキスト ボックス 21">
            <a:extLst>
              <a:ext uri="{FF2B5EF4-FFF2-40B4-BE49-F238E27FC236}">
                <a16:creationId xmlns:a16="http://schemas.microsoft.com/office/drawing/2014/main" id="{31AA669E-09FA-4984-9F2A-70491C07AA9E}"/>
              </a:ext>
            </a:extLst>
          </p:cNvPr>
          <p:cNvSpPr txBox="1"/>
          <p:nvPr/>
        </p:nvSpPr>
        <p:spPr>
          <a:xfrm>
            <a:off x="9430628" y="3199305"/>
            <a:ext cx="2297472" cy="1527493"/>
          </a:xfrm>
          <a:prstGeom prst="rect">
            <a:avLst/>
          </a:prstGeom>
          <a:solidFill>
            <a:schemeClr val="accent4">
              <a:lumMod val="40000"/>
              <a:lumOff val="60000"/>
            </a:schemeClr>
          </a:solidFill>
          <a:ln>
            <a:solidFill>
              <a:schemeClr val="bg1"/>
            </a:solidFill>
          </a:ln>
        </p:spPr>
        <p:txBody>
          <a:bodyPr wrap="square" tIns="162000" bIns="162000" rtlCol="0" anchor="t">
            <a:spAutoFit/>
          </a:bodyPr>
          <a:lstStyle/>
          <a:p>
            <a:pPr algn="ctr"/>
            <a:r>
              <a:rPr kumimoji="1" lang="ja-JP" altLang="en-US" sz="2400" b="1" dirty="0">
                <a:latin typeface="BIZ UDPゴシック" panose="020B0400000000000000" pitchFamily="50" charset="-128"/>
                <a:ea typeface="BIZ UDPゴシック" panose="020B0400000000000000" pitchFamily="50" charset="-128"/>
              </a:rPr>
              <a:t>大宮路　美奈子</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水主町</a:t>
            </a:r>
            <a:r>
              <a:rPr kumimoji="1" lang="ja-JP" altLang="en-US" b="1" dirty="0">
                <a:latin typeface="BIZ UDPゴシック" panose="020B0400000000000000" pitchFamily="50" charset="-128"/>
                <a:ea typeface="BIZ UDPゴシック" panose="020B0400000000000000" pitchFamily="50" charset="-128"/>
              </a:rPr>
              <a:t>）</a:t>
            </a:r>
            <a:endParaRPr kumimoji="1" lang="en-US" altLang="ja-JP" b="1" dirty="0">
              <a:latin typeface="BIZ UDPゴシック" panose="020B0400000000000000" pitchFamily="50" charset="-128"/>
              <a:ea typeface="BIZ UDPゴシック" panose="020B0400000000000000" pitchFamily="50" charset="-128"/>
            </a:endParaRPr>
          </a:p>
          <a:p>
            <a:pPr algn="ctr"/>
            <a:endParaRPr lang="en-US" altLang="ja-JP"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都市整備委員会</a:t>
            </a:r>
            <a:endParaRPr kumimoji="1" lang="ja-JP" altLang="en-US" dirty="0"/>
          </a:p>
        </p:txBody>
      </p:sp>
      <p:sp>
        <p:nvSpPr>
          <p:cNvPr id="23" name="テキスト ボックス 22">
            <a:extLst>
              <a:ext uri="{FF2B5EF4-FFF2-40B4-BE49-F238E27FC236}">
                <a16:creationId xmlns:a16="http://schemas.microsoft.com/office/drawing/2014/main" id="{3B53F1B8-8FF9-4612-A9FB-118FA16352F3}"/>
              </a:ext>
            </a:extLst>
          </p:cNvPr>
          <p:cNvSpPr txBox="1"/>
          <p:nvPr/>
        </p:nvSpPr>
        <p:spPr>
          <a:xfrm>
            <a:off x="9360290" y="4931512"/>
            <a:ext cx="2297472" cy="1527493"/>
          </a:xfrm>
          <a:prstGeom prst="rect">
            <a:avLst/>
          </a:prstGeom>
          <a:solidFill>
            <a:schemeClr val="accent4">
              <a:lumMod val="40000"/>
              <a:lumOff val="60000"/>
            </a:schemeClr>
          </a:solidFill>
          <a:ln>
            <a:solidFill>
              <a:schemeClr val="bg1"/>
            </a:solidFill>
          </a:ln>
        </p:spPr>
        <p:txBody>
          <a:bodyPr wrap="square" tIns="162000" bIns="162000" rtlCol="0" anchor="t">
            <a:spAutoFit/>
          </a:bodyPr>
          <a:lstStyle/>
          <a:p>
            <a:pPr algn="ctr"/>
            <a:r>
              <a:rPr lang="ja-JP" altLang="en-US" sz="2400" b="1" dirty="0">
                <a:latin typeface="BIZ UDPゴシック" panose="020B0400000000000000" pitchFamily="50" charset="-128"/>
                <a:ea typeface="BIZ UDPゴシック" panose="020B0400000000000000" pitchFamily="50" charset="-128"/>
              </a:rPr>
              <a:t>井上　裕文</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（鬼塚）</a:t>
            </a:r>
            <a:endParaRPr kumimoji="1" lang="en-US" altLang="ja-JP" b="1" dirty="0">
              <a:latin typeface="BIZ UDPゴシック" panose="020B0400000000000000" pitchFamily="50" charset="-128"/>
              <a:ea typeface="BIZ UDPゴシック" panose="020B0400000000000000" pitchFamily="50" charset="-128"/>
            </a:endParaRPr>
          </a:p>
          <a:p>
            <a:pPr algn="ctr"/>
            <a:endParaRPr lang="en-US" altLang="ja-JP"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市民厚生委員会</a:t>
            </a:r>
            <a:endParaRPr kumimoji="1" lang="ja-JP" altLang="en-US" dirty="0"/>
          </a:p>
        </p:txBody>
      </p:sp>
      <p:pic>
        <p:nvPicPr>
          <p:cNvPr id="15" name="図 14">
            <a:extLst>
              <a:ext uri="{FF2B5EF4-FFF2-40B4-BE49-F238E27FC236}">
                <a16:creationId xmlns:a16="http://schemas.microsoft.com/office/drawing/2014/main" id="{967514C2-E05C-40AC-A2C3-B51F2D1A7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1199" y="3397665"/>
            <a:ext cx="1726266" cy="1298914"/>
          </a:xfrm>
          <a:prstGeom prst="rect">
            <a:avLst/>
          </a:prstGeom>
        </p:spPr>
      </p:pic>
      <p:pic>
        <p:nvPicPr>
          <p:cNvPr id="27" name="図 26">
            <a:extLst>
              <a:ext uri="{FF2B5EF4-FFF2-40B4-BE49-F238E27FC236}">
                <a16:creationId xmlns:a16="http://schemas.microsoft.com/office/drawing/2014/main" id="{BE4CBCC6-FC93-4649-A93E-1473C6BE7C1F}"/>
              </a:ext>
            </a:extLst>
          </p:cNvPr>
          <p:cNvPicPr>
            <a:picLocks noChangeAspect="1"/>
          </p:cNvPicPr>
          <p:nvPr/>
        </p:nvPicPr>
        <p:blipFill rotWithShape="1">
          <a:blip r:embed="rId3">
            <a:extLst>
              <a:ext uri="{28A0092B-C50C-407E-A947-70E740481C1C}">
                <a14:useLocalDpi xmlns:a14="http://schemas.microsoft.com/office/drawing/2010/main" val="0"/>
              </a:ext>
            </a:extLst>
          </a:blip>
          <a:srcRect l="-5934" t="10719" r="5934" b="-10719"/>
          <a:stretch/>
        </p:blipFill>
        <p:spPr>
          <a:xfrm>
            <a:off x="7757967" y="3163342"/>
            <a:ext cx="1213313" cy="1679210"/>
          </a:xfrm>
          <a:prstGeom prst="rect">
            <a:avLst/>
          </a:prstGeom>
        </p:spPr>
      </p:pic>
      <p:pic>
        <p:nvPicPr>
          <p:cNvPr id="29" name="図 28">
            <a:extLst>
              <a:ext uri="{FF2B5EF4-FFF2-40B4-BE49-F238E27FC236}">
                <a16:creationId xmlns:a16="http://schemas.microsoft.com/office/drawing/2014/main" id="{12A67929-7971-4E74-8EFF-2C73343F7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9658" y="4941523"/>
            <a:ext cx="1353555" cy="1527493"/>
          </a:xfrm>
          <a:prstGeom prst="rect">
            <a:avLst/>
          </a:prstGeom>
        </p:spPr>
      </p:pic>
      <p:pic>
        <p:nvPicPr>
          <p:cNvPr id="12" name="図 11">
            <a:extLst>
              <a:ext uri="{FF2B5EF4-FFF2-40B4-BE49-F238E27FC236}">
                <a16:creationId xmlns:a16="http://schemas.microsoft.com/office/drawing/2014/main" id="{6960D810-520F-4E8F-ACFB-6424C87464DD}"/>
              </a:ext>
            </a:extLst>
          </p:cNvPr>
          <p:cNvPicPr>
            <a:picLocks noChangeAspect="1"/>
          </p:cNvPicPr>
          <p:nvPr/>
        </p:nvPicPr>
        <p:blipFill rotWithShape="1">
          <a:blip r:embed="rId5">
            <a:extLst>
              <a:ext uri="{28A0092B-C50C-407E-A947-70E740481C1C}">
                <a14:useLocalDpi xmlns:a14="http://schemas.microsoft.com/office/drawing/2010/main" val="0"/>
              </a:ext>
            </a:extLst>
          </a:blip>
          <a:srcRect l="13499" t="9064" r="-13499" b="-8080"/>
          <a:stretch/>
        </p:blipFill>
        <p:spPr>
          <a:xfrm>
            <a:off x="673241" y="5138535"/>
            <a:ext cx="1866786" cy="1247605"/>
          </a:xfrm>
          <a:prstGeom prst="rect">
            <a:avLst/>
          </a:prstGeom>
        </p:spPr>
      </p:pic>
      <p:pic>
        <p:nvPicPr>
          <p:cNvPr id="20" name="図 19">
            <a:extLst>
              <a:ext uri="{FF2B5EF4-FFF2-40B4-BE49-F238E27FC236}">
                <a16:creationId xmlns:a16="http://schemas.microsoft.com/office/drawing/2014/main" id="{A74D2585-F872-4B3B-ACC7-5F476C462067}"/>
              </a:ext>
            </a:extLst>
          </p:cNvPr>
          <p:cNvPicPr>
            <a:picLocks noChangeAspect="1"/>
          </p:cNvPicPr>
          <p:nvPr/>
        </p:nvPicPr>
        <p:blipFill rotWithShape="1">
          <a:blip r:embed="rId6">
            <a:extLst>
              <a:ext uri="{28A0092B-C50C-407E-A947-70E740481C1C}">
                <a14:useLocalDpi xmlns:a14="http://schemas.microsoft.com/office/drawing/2010/main" val="0"/>
              </a:ext>
            </a:extLst>
          </a:blip>
          <a:srcRect l="-16722" r="16722"/>
          <a:stretch/>
        </p:blipFill>
        <p:spPr>
          <a:xfrm rot="5400000">
            <a:off x="417588" y="1456786"/>
            <a:ext cx="1937523" cy="1294879"/>
          </a:xfrm>
          <a:prstGeom prst="rect">
            <a:avLst/>
          </a:prstGeom>
        </p:spPr>
      </p:pic>
      <p:pic>
        <p:nvPicPr>
          <p:cNvPr id="31" name="図 30">
            <a:extLst>
              <a:ext uri="{FF2B5EF4-FFF2-40B4-BE49-F238E27FC236}">
                <a16:creationId xmlns:a16="http://schemas.microsoft.com/office/drawing/2014/main" id="{8DF0ADED-162E-48B6-B148-BF29463713F2}"/>
              </a:ext>
            </a:extLst>
          </p:cNvPr>
          <p:cNvPicPr>
            <a:picLocks noChangeAspect="1"/>
          </p:cNvPicPr>
          <p:nvPr/>
        </p:nvPicPr>
        <p:blipFill rotWithShape="1">
          <a:blip r:embed="rId7">
            <a:extLst>
              <a:ext uri="{28A0092B-C50C-407E-A947-70E740481C1C}">
                <a14:useLocalDpi xmlns:a14="http://schemas.microsoft.com/office/drawing/2010/main" val="0"/>
              </a:ext>
            </a:extLst>
          </a:blip>
          <a:srcRect l="4536" r="-4536"/>
          <a:stretch/>
        </p:blipFill>
        <p:spPr>
          <a:xfrm rot="5400000">
            <a:off x="7570903" y="1704359"/>
            <a:ext cx="1587439" cy="1060912"/>
          </a:xfrm>
          <a:prstGeom prst="rect">
            <a:avLst/>
          </a:prstGeom>
        </p:spPr>
      </p:pic>
    </p:spTree>
    <p:extLst>
      <p:ext uri="{BB962C8B-B14F-4D97-AF65-F5344CB8AC3E}">
        <p14:creationId xmlns:p14="http://schemas.microsoft.com/office/powerpoint/2010/main" val="1046948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82277" y="392094"/>
            <a:ext cx="11595796" cy="641058"/>
          </a:xfrm>
        </p:spPr>
        <p:txBody>
          <a:bodyPr>
            <a:normAutofit fontScale="90000"/>
          </a:bodyPr>
          <a:lstStyle/>
          <a:p>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①　市民会館建替えにいたる経緯</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522514" y="1722720"/>
            <a:ext cx="11977635" cy="1177009"/>
          </a:xfrm>
          <a:solidFill>
            <a:schemeClr val="accent3">
              <a:lumMod val="40000"/>
              <a:lumOff val="60000"/>
            </a:schemeClr>
          </a:solidFill>
        </p:spPr>
        <p:txBody>
          <a:bodyPr>
            <a:normAutofit lnSpcReduction="10000"/>
          </a:bodyPr>
          <a:lstStyle/>
          <a:p>
            <a:pPr algn="l">
              <a:lnSpc>
                <a:spcPct val="100000"/>
              </a:lnSpc>
            </a:pPr>
            <a:r>
              <a:rPr kumimoji="1" lang="ja-JP" altLang="en-US" sz="3200" b="1" dirty="0">
                <a:latin typeface="BIZ UDPゴシック" panose="020B0400000000000000" pitchFamily="50" charset="-128"/>
                <a:ea typeface="BIZ UDPゴシック" panose="020B0400000000000000" pitchFamily="50" charset="-128"/>
              </a:rPr>
              <a:t>・昭和</a:t>
            </a:r>
            <a:r>
              <a:rPr kumimoji="1" lang="en-US" altLang="ja-JP" sz="3200" b="1" dirty="0">
                <a:latin typeface="BIZ UDPゴシック" panose="020B0400000000000000" pitchFamily="50" charset="-128"/>
                <a:ea typeface="BIZ UDPゴシック" panose="020B0400000000000000" pitchFamily="50" charset="-128"/>
              </a:rPr>
              <a:t>45</a:t>
            </a:r>
            <a:r>
              <a:rPr kumimoji="1" lang="ja-JP" altLang="en-US" sz="3200" b="1" dirty="0">
                <a:latin typeface="BIZ UDPゴシック" panose="020B0400000000000000" pitchFamily="50" charset="-128"/>
                <a:ea typeface="BIZ UDPゴシック" panose="020B0400000000000000" pitchFamily="50" charset="-128"/>
              </a:rPr>
              <a:t>年に竣工・開館し、</a:t>
            </a:r>
            <a:r>
              <a:rPr kumimoji="1" lang="en-US" altLang="ja-JP" sz="3200" b="1" dirty="0">
                <a:latin typeface="BIZ UDPゴシック" panose="020B0400000000000000" pitchFamily="50" charset="-128"/>
                <a:ea typeface="BIZ UDPゴシック" panose="020B0400000000000000" pitchFamily="50" charset="-128"/>
              </a:rPr>
              <a:t>50</a:t>
            </a:r>
            <a:r>
              <a:rPr kumimoji="1" lang="ja-JP" altLang="en-US" sz="3200" b="1" dirty="0">
                <a:latin typeface="BIZ UDPゴシック" panose="020B0400000000000000" pitchFamily="50" charset="-128"/>
                <a:ea typeface="BIZ UDPゴシック" panose="020B0400000000000000" pitchFamily="50" charset="-128"/>
              </a:rPr>
              <a:t>年を経過し</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耐震性能不足（震度</a:t>
            </a:r>
            <a:r>
              <a:rPr kumimoji="1" lang="en-US" altLang="ja-JP" sz="3200" b="1" dirty="0">
                <a:solidFill>
                  <a:srgbClr val="FF0000"/>
                </a:solidFill>
                <a:latin typeface="BIZ UDPゴシック" panose="020B0400000000000000" pitchFamily="50" charset="-128"/>
                <a:ea typeface="BIZ UDPゴシック" panose="020B0400000000000000" pitchFamily="50" charset="-128"/>
              </a:rPr>
              <a:t>6</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強 </a:t>
            </a:r>
            <a:endParaRPr kumimoji="1" lang="en-US" altLang="ja-JP" sz="3200" b="1" dirty="0">
              <a:solidFill>
                <a:srgbClr val="FF0000"/>
              </a:solidFill>
              <a:latin typeface="BIZ UDPゴシック" panose="020B0400000000000000" pitchFamily="50" charset="-128"/>
              <a:ea typeface="BIZ UDPゴシック" panose="020B0400000000000000" pitchFamily="50" charset="-128"/>
            </a:endParaRPr>
          </a:p>
          <a:p>
            <a:pPr algn="l">
              <a:lnSpc>
                <a:spcPct val="100000"/>
              </a:lnSpc>
            </a:pPr>
            <a:r>
              <a:rPr kumimoji="1" lang="ja-JP" altLang="en-US" sz="3200" b="1" dirty="0">
                <a:latin typeface="BIZ UDPゴシック" panose="020B0400000000000000" pitchFamily="50" charset="-128"/>
                <a:ea typeface="BIZ UDPゴシック" panose="020B0400000000000000" pitchFamily="50" charset="-128"/>
              </a:rPr>
              <a:t> </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で倒壊の危険性</a:t>
            </a:r>
            <a:r>
              <a:rPr kumimoji="1" lang="ja-JP" altLang="en-US" sz="3200" b="1" dirty="0">
                <a:latin typeface="BIZ UDPゴシック" panose="020B0400000000000000" pitchFamily="50" charset="-128"/>
                <a:ea typeface="BIZ UDPゴシック" panose="020B0400000000000000" pitchFamily="50" charset="-128"/>
              </a:rPr>
              <a:t>）、市の</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文化振興のため必要</a:t>
            </a:r>
            <a:r>
              <a:rPr kumimoji="1" lang="ja-JP" altLang="en-US" sz="3200" b="1" dirty="0">
                <a:latin typeface="BIZ UDPゴシック" panose="020B0400000000000000" pitchFamily="50" charset="-128"/>
                <a:ea typeface="BIZ UDPゴシック" panose="020B0400000000000000" pitchFamily="50" charset="-128"/>
              </a:rPr>
              <a:t>、現地建替えを決定</a:t>
            </a:r>
            <a:endParaRPr kumimoji="1" lang="en-US" altLang="ja-JP" sz="3200" b="1" dirty="0">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a:cxnSpLocks/>
          </p:cNvCxnSpPr>
          <p:nvPr/>
        </p:nvCxnSpPr>
        <p:spPr>
          <a:xfrm>
            <a:off x="522513" y="1125416"/>
            <a:ext cx="119776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512466" y="6531939"/>
            <a:ext cx="11987683"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20</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682277" y="1199872"/>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ポイント</a:t>
            </a:r>
            <a:endPar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7759C0C5-7ABE-4BFD-B7E1-9BC751EF58EF}"/>
              </a:ext>
            </a:extLst>
          </p:cNvPr>
          <p:cNvSpPr/>
          <p:nvPr/>
        </p:nvSpPr>
        <p:spPr>
          <a:xfrm>
            <a:off x="512466" y="3000235"/>
            <a:ext cx="572756" cy="1914844"/>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　表</a:t>
            </a:r>
          </a:p>
        </p:txBody>
      </p:sp>
      <p:graphicFrame>
        <p:nvGraphicFramePr>
          <p:cNvPr id="14" name="表 14">
            <a:extLst>
              <a:ext uri="{FF2B5EF4-FFF2-40B4-BE49-F238E27FC236}">
                <a16:creationId xmlns:a16="http://schemas.microsoft.com/office/drawing/2014/main" id="{DE5DF36A-358A-4FC5-801A-D22D3605DCA0}"/>
              </a:ext>
            </a:extLst>
          </p:cNvPr>
          <p:cNvGraphicFramePr>
            <a:graphicFrameLocks noGrp="1"/>
          </p:cNvGraphicFramePr>
          <p:nvPr>
            <p:extLst>
              <p:ext uri="{D42A27DB-BD31-4B8C-83A1-F6EECF244321}">
                <p14:modId xmlns:p14="http://schemas.microsoft.com/office/powerpoint/2010/main" val="1988740567"/>
              </p:ext>
            </p:extLst>
          </p:nvPr>
        </p:nvGraphicFramePr>
        <p:xfrm>
          <a:off x="1179517" y="3000235"/>
          <a:ext cx="11310584" cy="1914845"/>
        </p:xfrm>
        <a:graphic>
          <a:graphicData uri="http://schemas.openxmlformats.org/drawingml/2006/table">
            <a:tbl>
              <a:tblPr firstRow="1" bandRow="1">
                <a:tableStyleId>{5C22544A-7EE6-4342-B048-85BDC9FD1C3A}</a:tableStyleId>
              </a:tblPr>
              <a:tblGrid>
                <a:gridCol w="2816835">
                  <a:extLst>
                    <a:ext uri="{9D8B030D-6E8A-4147-A177-3AD203B41FA5}">
                      <a16:colId xmlns:a16="http://schemas.microsoft.com/office/drawing/2014/main" val="2272923614"/>
                    </a:ext>
                  </a:extLst>
                </a:gridCol>
                <a:gridCol w="8493749">
                  <a:extLst>
                    <a:ext uri="{9D8B030D-6E8A-4147-A177-3AD203B41FA5}">
                      <a16:colId xmlns:a16="http://schemas.microsoft.com/office/drawing/2014/main" val="968222396"/>
                    </a:ext>
                  </a:extLst>
                </a:gridCol>
              </a:tblGrid>
              <a:tr h="370840">
                <a:tc>
                  <a:txBody>
                    <a:bodyPr/>
                    <a:lstStyle/>
                    <a:p>
                      <a:pPr algn="ctr"/>
                      <a:r>
                        <a:rPr kumimoji="1" lang="ja-JP" altLang="en-US" dirty="0"/>
                        <a:t>和暦　（西暦）</a:t>
                      </a:r>
                    </a:p>
                  </a:txBody>
                  <a:tcPr/>
                </a:tc>
                <a:tc>
                  <a:txBody>
                    <a:bodyPr/>
                    <a:lstStyle/>
                    <a:p>
                      <a:pPr algn="ctr"/>
                      <a:r>
                        <a:rPr kumimoji="1" lang="ja-JP" altLang="en-US" dirty="0"/>
                        <a:t>事　　　　　　　　　　項</a:t>
                      </a:r>
                    </a:p>
                  </a:txBody>
                  <a:tcPr/>
                </a:tc>
                <a:extLst>
                  <a:ext uri="{0D108BD9-81ED-4DB2-BD59-A6C34878D82A}">
                    <a16:rowId xmlns:a16="http://schemas.microsoft.com/office/drawing/2014/main" val="1256090489"/>
                  </a:ext>
                </a:extLst>
              </a:tr>
              <a:tr h="370840">
                <a:tc>
                  <a:txBody>
                    <a:bodyPr/>
                    <a:lstStyle/>
                    <a:p>
                      <a:pPr algn="ctr"/>
                      <a:r>
                        <a:rPr kumimoji="1" lang="ja-JP" altLang="en-US" dirty="0"/>
                        <a:t>昭和</a:t>
                      </a:r>
                      <a:r>
                        <a:rPr kumimoji="1" lang="en-US" altLang="ja-JP" dirty="0"/>
                        <a:t>45</a:t>
                      </a:r>
                      <a:r>
                        <a:rPr kumimoji="1" lang="ja-JP" altLang="en-US" dirty="0"/>
                        <a:t>年（</a:t>
                      </a:r>
                      <a:r>
                        <a:rPr kumimoji="1" lang="en-US" altLang="ja-JP" dirty="0"/>
                        <a:t>1970</a:t>
                      </a:r>
                      <a:r>
                        <a:rPr kumimoji="1" lang="ja-JP" altLang="en-US" dirty="0"/>
                        <a:t>年）</a:t>
                      </a:r>
                    </a:p>
                  </a:txBody>
                  <a:tcPr/>
                </a:tc>
                <a:tc>
                  <a:txBody>
                    <a:bodyPr/>
                    <a:lstStyle/>
                    <a:p>
                      <a:r>
                        <a:rPr kumimoji="1" lang="ja-JP" altLang="en-US" dirty="0"/>
                        <a:t>唐津市文化会館</a:t>
                      </a:r>
                      <a:r>
                        <a:rPr kumimoji="1" lang="en-US" altLang="ja-JP" dirty="0"/>
                        <a:t>/</a:t>
                      </a:r>
                      <a:r>
                        <a:rPr kumimoji="1" lang="ja-JP" altLang="en-US" dirty="0"/>
                        <a:t>曳山展示場　竣工・開館</a:t>
                      </a:r>
                    </a:p>
                  </a:txBody>
                  <a:tcPr/>
                </a:tc>
                <a:extLst>
                  <a:ext uri="{0D108BD9-81ED-4DB2-BD59-A6C34878D82A}">
                    <a16:rowId xmlns:a16="http://schemas.microsoft.com/office/drawing/2014/main" val="1856122104"/>
                  </a:ext>
                </a:extLst>
              </a:tr>
              <a:tr h="370840">
                <a:tc>
                  <a:txBody>
                    <a:bodyPr/>
                    <a:lstStyle/>
                    <a:p>
                      <a:pPr algn="ctr"/>
                      <a:r>
                        <a:rPr kumimoji="1" lang="ja-JP" altLang="en-US" dirty="0"/>
                        <a:t>平成</a:t>
                      </a:r>
                      <a:r>
                        <a:rPr kumimoji="1" lang="en-US" altLang="ja-JP" dirty="0"/>
                        <a:t>26</a:t>
                      </a:r>
                      <a:r>
                        <a:rPr kumimoji="1" lang="ja-JP" altLang="en-US" dirty="0"/>
                        <a:t>年（</a:t>
                      </a:r>
                      <a:r>
                        <a:rPr kumimoji="1" lang="en-US" altLang="ja-JP" dirty="0"/>
                        <a:t>2014</a:t>
                      </a:r>
                      <a:r>
                        <a:rPr kumimoji="1" lang="ja-JP" altLang="en-US" dirty="0"/>
                        <a:t>年）</a:t>
                      </a:r>
                    </a:p>
                  </a:txBody>
                  <a:tcPr/>
                </a:tc>
                <a:tc>
                  <a:txBody>
                    <a:bodyPr/>
                    <a:lstStyle/>
                    <a:p>
                      <a:r>
                        <a:rPr kumimoji="1" lang="ja-JP" altLang="en-US" dirty="0"/>
                        <a:t>耐震診断で耐震性能不足の診断結果を受ける</a:t>
                      </a:r>
                    </a:p>
                  </a:txBody>
                  <a:tcPr/>
                </a:tc>
                <a:extLst>
                  <a:ext uri="{0D108BD9-81ED-4DB2-BD59-A6C34878D82A}">
                    <a16:rowId xmlns:a16="http://schemas.microsoft.com/office/drawing/2014/main" val="1669989432"/>
                  </a:ext>
                </a:extLst>
              </a:tr>
              <a:tr h="370840">
                <a:tc>
                  <a:txBody>
                    <a:bodyPr/>
                    <a:lstStyle/>
                    <a:p>
                      <a:pPr algn="ctr"/>
                      <a:r>
                        <a:rPr kumimoji="1" lang="ja-JP" altLang="en-US" dirty="0"/>
                        <a:t>令和元年（</a:t>
                      </a:r>
                      <a:r>
                        <a:rPr kumimoji="1" lang="en-US" altLang="ja-JP" dirty="0"/>
                        <a:t>2019</a:t>
                      </a:r>
                      <a:r>
                        <a:rPr kumimoji="1" lang="ja-JP" altLang="en-US" dirty="0"/>
                        <a:t>年）</a:t>
                      </a:r>
                    </a:p>
                  </a:txBody>
                  <a:tcPr/>
                </a:tc>
                <a:tc>
                  <a:txBody>
                    <a:bodyPr/>
                    <a:lstStyle/>
                    <a:p>
                      <a:r>
                        <a:rPr kumimoji="1" lang="ja-JP" altLang="en-US" dirty="0"/>
                        <a:t>唐津市民会館の現地建替えを決定</a:t>
                      </a:r>
                    </a:p>
                  </a:txBody>
                  <a:tcPr/>
                </a:tc>
                <a:extLst>
                  <a:ext uri="{0D108BD9-81ED-4DB2-BD59-A6C34878D82A}">
                    <a16:rowId xmlns:a16="http://schemas.microsoft.com/office/drawing/2014/main" val="1658757894"/>
                  </a:ext>
                </a:extLst>
              </a:tr>
              <a:tr h="370840">
                <a:tc>
                  <a:txBody>
                    <a:bodyPr/>
                    <a:lstStyle/>
                    <a:p>
                      <a:pPr algn="ctr"/>
                      <a:r>
                        <a:rPr kumimoji="1" lang="ja-JP" altLang="en-US" dirty="0"/>
                        <a:t>令和３年（</a:t>
                      </a:r>
                      <a:r>
                        <a:rPr kumimoji="1" lang="en-US" altLang="ja-JP" dirty="0"/>
                        <a:t>2021</a:t>
                      </a:r>
                      <a:r>
                        <a:rPr kumimoji="1" lang="ja-JP" altLang="en-US" dirty="0"/>
                        <a:t>年）</a:t>
                      </a:r>
                    </a:p>
                  </a:txBody>
                  <a:tcPr/>
                </a:tc>
                <a:tc>
                  <a:txBody>
                    <a:bodyPr/>
                    <a:lstStyle/>
                    <a:p>
                      <a:r>
                        <a:rPr kumimoji="1" lang="ja-JP" altLang="en-US" dirty="0"/>
                        <a:t>閉館</a:t>
                      </a:r>
                    </a:p>
                  </a:txBody>
                  <a:tcPr/>
                </a:tc>
                <a:extLst>
                  <a:ext uri="{0D108BD9-81ED-4DB2-BD59-A6C34878D82A}">
                    <a16:rowId xmlns:a16="http://schemas.microsoft.com/office/drawing/2014/main" val="3327536047"/>
                  </a:ext>
                </a:extLst>
              </a:tr>
            </a:tbl>
          </a:graphicData>
        </a:graphic>
      </p:graphicFrame>
      <p:sp>
        <p:nvSpPr>
          <p:cNvPr id="12" name="四角形: 角を丸くする 11">
            <a:extLst>
              <a:ext uri="{FF2B5EF4-FFF2-40B4-BE49-F238E27FC236}">
                <a16:creationId xmlns:a16="http://schemas.microsoft.com/office/drawing/2014/main" id="{6206C04E-1593-448E-909D-4CA989CA0C4D}"/>
              </a:ext>
            </a:extLst>
          </p:cNvPr>
          <p:cNvSpPr/>
          <p:nvPr/>
        </p:nvSpPr>
        <p:spPr>
          <a:xfrm>
            <a:off x="522512" y="5030587"/>
            <a:ext cx="9774013" cy="4823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a:solidFill>
                  <a:schemeClr val="tx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疑問点（建替え決定根拠）　</a:t>
            </a:r>
            <a:r>
              <a:rPr kumimoji="1" lang="en-US" altLang="ja-JP" sz="32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ja-JP" altLang="en-US" sz="32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議論が薄いのでは</a:t>
            </a:r>
          </a:p>
        </p:txBody>
      </p:sp>
      <p:sp>
        <p:nvSpPr>
          <p:cNvPr id="10" name="テキスト ボックス 9">
            <a:extLst>
              <a:ext uri="{FF2B5EF4-FFF2-40B4-BE49-F238E27FC236}">
                <a16:creationId xmlns:a16="http://schemas.microsoft.com/office/drawing/2014/main" id="{75376617-3B98-4CB2-A3DF-EEF3D4A36B21}"/>
              </a:ext>
            </a:extLst>
          </p:cNvPr>
          <p:cNvSpPr txBox="1"/>
          <p:nvPr/>
        </p:nvSpPr>
        <p:spPr>
          <a:xfrm>
            <a:off x="7981950" y="1340385"/>
            <a:ext cx="4649471" cy="369332"/>
          </a:xfrm>
          <a:prstGeom prst="rect">
            <a:avLst/>
          </a:prstGeom>
          <a:noFill/>
        </p:spPr>
        <p:txBody>
          <a:bodyPr wrap="square" rtlCol="0">
            <a:spAutoFit/>
          </a:bodyPr>
          <a:lstStyle/>
          <a:p>
            <a:r>
              <a:rPr kumimoji="1" lang="ja-JP" altLang="en-US" b="1" dirty="0"/>
              <a:t>（新唐津市民会館（仮称）基本計画より）</a:t>
            </a:r>
          </a:p>
        </p:txBody>
      </p:sp>
      <p:sp>
        <p:nvSpPr>
          <p:cNvPr id="15" name="テキスト ボックス 14">
            <a:extLst>
              <a:ext uri="{FF2B5EF4-FFF2-40B4-BE49-F238E27FC236}">
                <a16:creationId xmlns:a16="http://schemas.microsoft.com/office/drawing/2014/main" id="{2E9021C1-732E-49EE-BB6A-F7C3F366B689}"/>
              </a:ext>
            </a:extLst>
          </p:cNvPr>
          <p:cNvSpPr txBox="1"/>
          <p:nvPr/>
        </p:nvSpPr>
        <p:spPr>
          <a:xfrm>
            <a:off x="10296525" y="5157261"/>
            <a:ext cx="2031325" cy="369332"/>
          </a:xfrm>
          <a:prstGeom prst="rect">
            <a:avLst/>
          </a:prstGeom>
          <a:noFill/>
        </p:spPr>
        <p:txBody>
          <a:bodyPr wrap="none" rtlCol="0">
            <a:spAutoFit/>
          </a:bodyPr>
          <a:lstStyle/>
          <a:p>
            <a:r>
              <a:rPr kumimoji="1" lang="ja-JP" altLang="en-US" b="1" dirty="0"/>
              <a:t>（清風会の考え）</a:t>
            </a:r>
          </a:p>
        </p:txBody>
      </p:sp>
      <p:sp>
        <p:nvSpPr>
          <p:cNvPr id="16" name="テキスト ボックス 15">
            <a:extLst>
              <a:ext uri="{FF2B5EF4-FFF2-40B4-BE49-F238E27FC236}">
                <a16:creationId xmlns:a16="http://schemas.microsoft.com/office/drawing/2014/main" id="{982EB586-04BD-4AD9-ACB0-8526A64E29E0}"/>
              </a:ext>
            </a:extLst>
          </p:cNvPr>
          <p:cNvSpPr txBox="1"/>
          <p:nvPr/>
        </p:nvSpPr>
        <p:spPr>
          <a:xfrm>
            <a:off x="361951" y="5606924"/>
            <a:ext cx="12269470" cy="830997"/>
          </a:xfrm>
          <a:prstGeom prst="rect">
            <a:avLst/>
          </a:prstGeom>
          <a:solidFill>
            <a:srgbClr val="F9D3F4"/>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①機械室が地下のため</a:t>
            </a:r>
            <a:r>
              <a:rPr lang="ja-JP" altLang="en-US" sz="2400" dirty="0">
                <a:solidFill>
                  <a:srgbClr val="FF0000"/>
                </a:solidFill>
                <a:latin typeface="BIZ UDPゴシック" panose="020B0400000000000000" pitchFamily="50" charset="-128"/>
                <a:ea typeface="BIZ UDPゴシック" panose="020B0400000000000000" pitchFamily="50" charset="-128"/>
              </a:rPr>
              <a:t>空調機の設備機器の更新が不可能</a:t>
            </a:r>
            <a:r>
              <a:rPr lang="ja-JP" altLang="en-US" sz="2400" dirty="0">
                <a:latin typeface="BIZ UDPゴシック" panose="020B0400000000000000" pitchFamily="50" charset="-128"/>
                <a:ea typeface="BIZ UDPゴシック" panose="020B0400000000000000" pitchFamily="50" charset="-128"/>
              </a:rPr>
              <a:t>（</a:t>
            </a:r>
            <a:r>
              <a:rPr lang="ja-JP" altLang="en-US" sz="2400" u="sng" dirty="0">
                <a:solidFill>
                  <a:srgbClr val="FF0000"/>
                </a:solidFill>
                <a:latin typeface="BIZ UDPゴシック" panose="020B0400000000000000" pitchFamily="50" charset="-128"/>
                <a:ea typeface="BIZ UDPゴシック" panose="020B0400000000000000" pitchFamily="50" charset="-128"/>
              </a:rPr>
              <a:t>他の場所ではダメだったのか</a:t>
            </a:r>
            <a:r>
              <a:rPr lang="ja-JP" altLang="en-US" sz="2400" dirty="0">
                <a:latin typeface="BIZ UDPゴシック" panose="020B0400000000000000" pitchFamily="50" charset="-128"/>
                <a:ea typeface="BIZ UDPゴシック" panose="020B0400000000000000" pitchFamily="50" charset="-128"/>
              </a:rPr>
              <a:t>）</a:t>
            </a: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②建設財源の</a:t>
            </a:r>
            <a:r>
              <a:rPr kumimoji="1" lang="ja-JP" altLang="en-US" sz="2400" dirty="0">
                <a:solidFill>
                  <a:srgbClr val="FF0000"/>
                </a:solidFill>
                <a:latin typeface="BIZ UDPゴシック" panose="020B0400000000000000" pitchFamily="50" charset="-128"/>
                <a:ea typeface="BIZ UDPゴシック" panose="020B0400000000000000" pitchFamily="50" charset="-128"/>
              </a:rPr>
              <a:t>合併特例債の使用期限が令和７年度まで　　</a:t>
            </a:r>
            <a:r>
              <a:rPr kumimoji="1" lang="ja-JP" altLang="en-US" sz="2400" dirty="0">
                <a:latin typeface="BIZ UDPゴシック" panose="020B0400000000000000" pitchFamily="50" charset="-128"/>
                <a:ea typeface="BIZ UDPゴシック" panose="020B0400000000000000" pitchFamily="50" charset="-128"/>
              </a:rPr>
              <a:t>（</a:t>
            </a:r>
            <a:r>
              <a:rPr kumimoji="1" lang="ja-JP" altLang="en-US" sz="2400" u="sng" dirty="0">
                <a:solidFill>
                  <a:srgbClr val="FF0000"/>
                </a:solidFill>
                <a:latin typeface="BIZ UDPゴシック" panose="020B0400000000000000" pitchFamily="50" charset="-128"/>
                <a:ea typeface="BIZ UDPゴシック" panose="020B0400000000000000" pitchFamily="50" charset="-128"/>
              </a:rPr>
              <a:t>特例債ありきの考え方では</a:t>
            </a:r>
            <a:r>
              <a:rPr kumimoji="1" lang="ja-JP" altLang="en-US" sz="240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3788670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532560" y="392094"/>
            <a:ext cx="11947488" cy="641058"/>
          </a:xfrm>
        </p:spPr>
        <p:txBody>
          <a:bodyPr>
            <a:normAutofit fontScale="90000"/>
          </a:bodyPr>
          <a:lstStyle/>
          <a:p>
            <a:r>
              <a:rPr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②　どのように使うのかが示されていない</a:t>
            </a:r>
            <a:endPar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522514" y="1722720"/>
            <a:ext cx="11977635" cy="1177009"/>
          </a:xfrm>
          <a:solidFill>
            <a:schemeClr val="accent3">
              <a:lumMod val="40000"/>
              <a:lumOff val="60000"/>
            </a:schemeClr>
          </a:solidFill>
        </p:spPr>
        <p:txBody>
          <a:bodyPr>
            <a:normAutofit fontScale="92500"/>
          </a:bodyPr>
          <a:lstStyle/>
          <a:p>
            <a:pPr algn="l">
              <a:lnSpc>
                <a:spcPct val="100000"/>
              </a:lnSpc>
            </a:pPr>
            <a:r>
              <a:rPr kumimoji="1" lang="ja-JP" altLang="en-US" sz="3200" b="1" dirty="0">
                <a:latin typeface="BIZ UDPゴシック" panose="020B0400000000000000" pitchFamily="50" charset="-128"/>
                <a:ea typeface="BIZ UDPゴシック" panose="020B0400000000000000" pitchFamily="50" charset="-128"/>
              </a:rPr>
              <a:t>・ </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大ホールの稼働率が年間約</a:t>
            </a:r>
            <a:r>
              <a:rPr kumimoji="1" lang="en-US" altLang="ja-JP" sz="3200" b="1" dirty="0">
                <a:solidFill>
                  <a:srgbClr val="FF0000"/>
                </a:solidFill>
                <a:latin typeface="BIZ UDPゴシック" panose="020B0400000000000000" pitchFamily="50" charset="-128"/>
                <a:ea typeface="BIZ UDPゴシック" panose="020B0400000000000000" pitchFamily="50" charset="-128"/>
              </a:rPr>
              <a:t>40</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a:t>
            </a:r>
            <a:r>
              <a:rPr kumimoji="1" lang="ja-JP" altLang="en-US" sz="3200" b="1" dirty="0">
                <a:latin typeface="BIZ UDPゴシック" panose="020B0400000000000000" pitchFamily="50" charset="-128"/>
                <a:ea typeface="BIZ UDPゴシック" panose="020B0400000000000000" pitchFamily="50" charset="-128"/>
              </a:rPr>
              <a:t>。　そのうち、リハーサルの使用状</a:t>
            </a:r>
            <a:endParaRPr kumimoji="1" lang="en-US" altLang="ja-JP" sz="32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3200" b="1" dirty="0">
                <a:latin typeface="BIZ UDPゴシック" panose="020B0400000000000000" pitchFamily="50" charset="-128"/>
                <a:ea typeface="BIZ UDPゴシック" panose="020B0400000000000000" pitchFamily="50" charset="-128"/>
              </a:rPr>
              <a:t>  </a:t>
            </a:r>
            <a:r>
              <a:rPr kumimoji="1" lang="ja-JP" altLang="en-US" sz="3200" b="1" dirty="0">
                <a:latin typeface="BIZ UDPゴシック" panose="020B0400000000000000" pitchFamily="50" charset="-128"/>
                <a:ea typeface="BIZ UDPゴシック" panose="020B0400000000000000" pitchFamily="50" charset="-128"/>
              </a:rPr>
              <a:t>況が５０％を超えている。　（</a:t>
            </a:r>
            <a:r>
              <a:rPr kumimoji="1" lang="ja-JP" altLang="en-US" sz="3200" b="1" u="sng" dirty="0">
                <a:solidFill>
                  <a:srgbClr val="FF0000"/>
                </a:solidFill>
                <a:latin typeface="BIZ UDPゴシック" panose="020B0400000000000000" pitchFamily="50" charset="-128"/>
                <a:ea typeface="BIZ UDPゴシック" panose="020B0400000000000000" pitchFamily="50" charset="-128"/>
              </a:rPr>
              <a:t>本番の使用は年間約</a:t>
            </a:r>
            <a:r>
              <a:rPr kumimoji="1" lang="en-US" altLang="ja-JP" sz="3200" b="1" u="sng" dirty="0">
                <a:solidFill>
                  <a:srgbClr val="FF0000"/>
                </a:solidFill>
                <a:latin typeface="BIZ UDPゴシック" panose="020B0400000000000000" pitchFamily="50" charset="-128"/>
                <a:ea typeface="BIZ UDPゴシック" panose="020B0400000000000000" pitchFamily="50" charset="-128"/>
              </a:rPr>
              <a:t>20</a:t>
            </a:r>
            <a:r>
              <a:rPr kumimoji="1" lang="ja-JP" altLang="en-US" sz="3200" b="1" u="sng" dirty="0">
                <a:solidFill>
                  <a:srgbClr val="FF0000"/>
                </a:solidFill>
                <a:latin typeface="BIZ UDPゴシック" panose="020B0400000000000000" pitchFamily="50" charset="-128"/>
                <a:ea typeface="BIZ UDPゴシック" panose="020B0400000000000000" pitchFamily="50" charset="-128"/>
              </a:rPr>
              <a:t>％程度</a:t>
            </a:r>
            <a:r>
              <a:rPr kumimoji="1" lang="ja-JP" altLang="en-US" sz="3200" b="1" dirty="0">
                <a:latin typeface="BIZ UDPゴシック" panose="020B0400000000000000" pitchFamily="50" charset="-128"/>
                <a:ea typeface="BIZ UDPゴシック" panose="020B0400000000000000" pitchFamily="50" charset="-128"/>
              </a:rPr>
              <a:t>）</a:t>
            </a:r>
            <a:endParaRPr kumimoji="1" lang="en-US" altLang="ja-JP" sz="3200" b="1" dirty="0">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a:cxnSpLocks/>
          </p:cNvCxnSpPr>
          <p:nvPr/>
        </p:nvCxnSpPr>
        <p:spPr>
          <a:xfrm>
            <a:off x="522513" y="1125416"/>
            <a:ext cx="119776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512466" y="6531939"/>
            <a:ext cx="11987683"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21</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682277" y="1199872"/>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ポイント</a:t>
            </a:r>
            <a:endPar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6206C04E-1593-448E-909D-4CA989CA0C4D}"/>
              </a:ext>
            </a:extLst>
          </p:cNvPr>
          <p:cNvSpPr/>
          <p:nvPr/>
        </p:nvSpPr>
        <p:spPr>
          <a:xfrm>
            <a:off x="512466" y="5000028"/>
            <a:ext cx="7840959" cy="4823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a:solidFill>
                  <a:schemeClr val="tx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疑問点（使用する根拠）　</a:t>
            </a:r>
            <a:r>
              <a:rPr kumimoji="1" lang="en-US" altLang="ja-JP" sz="32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ja-JP" altLang="en-US" sz="32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利用計画は！</a:t>
            </a:r>
          </a:p>
        </p:txBody>
      </p:sp>
      <p:sp>
        <p:nvSpPr>
          <p:cNvPr id="9" name="テキスト ボックス 8">
            <a:extLst>
              <a:ext uri="{FF2B5EF4-FFF2-40B4-BE49-F238E27FC236}">
                <a16:creationId xmlns:a16="http://schemas.microsoft.com/office/drawing/2014/main" id="{4998D3A4-F380-41C1-8AA5-3B2EE046B1DD}"/>
              </a:ext>
            </a:extLst>
          </p:cNvPr>
          <p:cNvSpPr txBox="1"/>
          <p:nvPr/>
        </p:nvSpPr>
        <p:spPr>
          <a:xfrm>
            <a:off x="532562" y="5591645"/>
            <a:ext cx="11967587" cy="830997"/>
          </a:xfrm>
          <a:prstGeom prst="rect">
            <a:avLst/>
          </a:prstGeom>
          <a:solidFill>
            <a:srgbClr val="F9D3F4"/>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①過去の実績でも本番では</a:t>
            </a:r>
            <a:r>
              <a:rPr lang="en-US" altLang="ja-JP" sz="2400" dirty="0">
                <a:latin typeface="BIZ UDPゴシック" panose="020B0400000000000000" pitchFamily="50" charset="-128"/>
                <a:ea typeface="BIZ UDPゴシック" panose="020B0400000000000000" pitchFamily="50" charset="-128"/>
              </a:rPr>
              <a:t>20</a:t>
            </a:r>
            <a:r>
              <a:rPr lang="ja-JP" altLang="en-US" sz="2400" dirty="0">
                <a:latin typeface="BIZ UDPゴシック" panose="020B0400000000000000" pitchFamily="50" charset="-128"/>
                <a:ea typeface="BIZ UDPゴシック" panose="020B0400000000000000" pitchFamily="50" charset="-128"/>
              </a:rPr>
              <a:t>％の使用状況。</a:t>
            </a:r>
            <a:r>
              <a:rPr lang="ja-JP" altLang="en-US" sz="2400" dirty="0">
                <a:solidFill>
                  <a:srgbClr val="FF0000"/>
                </a:solidFill>
                <a:latin typeface="BIZ UDPゴシック" panose="020B0400000000000000" pitchFamily="50" charset="-128"/>
                <a:ea typeface="BIZ UDPゴシック" panose="020B0400000000000000" pitchFamily="50" charset="-128"/>
              </a:rPr>
              <a:t>稼働率が向上できる根拠が必要では？</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②</a:t>
            </a:r>
            <a:r>
              <a:rPr kumimoji="1" lang="ja-JP" altLang="en-US" sz="2400" dirty="0">
                <a:solidFill>
                  <a:srgbClr val="FF0000"/>
                </a:solidFill>
                <a:latin typeface="BIZ UDPゴシック" panose="020B0400000000000000" pitchFamily="50" charset="-128"/>
                <a:ea typeface="BIZ UDPゴシック" panose="020B0400000000000000" pitchFamily="50" charset="-128"/>
              </a:rPr>
              <a:t>利用計画が無い</a:t>
            </a:r>
            <a:r>
              <a:rPr kumimoji="1" lang="ja-JP" altLang="en-US" sz="2400" dirty="0">
                <a:latin typeface="BIZ UDPゴシック" panose="020B0400000000000000" pitchFamily="50" charset="-128"/>
                <a:ea typeface="BIZ UDPゴシック" panose="020B0400000000000000" pitchFamily="50" charset="-128"/>
              </a:rPr>
              <a:t>。建設すれば、</a:t>
            </a:r>
            <a:r>
              <a:rPr kumimoji="1" lang="ja-JP" altLang="en-US" sz="2400" dirty="0">
                <a:solidFill>
                  <a:srgbClr val="FF0000"/>
                </a:solidFill>
                <a:latin typeface="BIZ UDPゴシック" panose="020B0400000000000000" pitchFamily="50" charset="-128"/>
                <a:ea typeface="BIZ UDPゴシック" panose="020B0400000000000000" pitchFamily="50" charset="-128"/>
              </a:rPr>
              <a:t>維持管理費は</a:t>
            </a:r>
            <a:r>
              <a:rPr kumimoji="1" lang="ja-JP" altLang="en-US" sz="2400" dirty="0">
                <a:latin typeface="BIZ UDPゴシック" panose="020B0400000000000000" pitchFamily="50" charset="-128"/>
                <a:ea typeface="BIZ UDPゴシック" panose="020B0400000000000000" pitchFamily="50" charset="-128"/>
              </a:rPr>
              <a:t>必要であり、</a:t>
            </a:r>
            <a:r>
              <a:rPr kumimoji="1" lang="ja-JP" altLang="en-US" sz="2400" dirty="0">
                <a:solidFill>
                  <a:srgbClr val="FF0000"/>
                </a:solidFill>
                <a:latin typeface="BIZ UDPゴシック" panose="020B0400000000000000" pitchFamily="50" charset="-128"/>
                <a:ea typeface="BIZ UDPゴシック" panose="020B0400000000000000" pitchFamily="50" charset="-128"/>
              </a:rPr>
              <a:t>今から準備するべき</a:t>
            </a:r>
            <a:r>
              <a:rPr kumimoji="1" lang="ja-JP" altLang="en-US" sz="2400" dirty="0">
                <a:latin typeface="BIZ UDPゴシック" panose="020B0400000000000000" pitchFamily="50" charset="-128"/>
                <a:ea typeface="BIZ UDPゴシック" panose="020B0400000000000000" pitchFamily="50" charset="-128"/>
              </a:rPr>
              <a:t>では</a:t>
            </a:r>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graphicFrame>
        <p:nvGraphicFramePr>
          <p:cNvPr id="4" name="表 9">
            <a:extLst>
              <a:ext uri="{FF2B5EF4-FFF2-40B4-BE49-F238E27FC236}">
                <a16:creationId xmlns:a16="http://schemas.microsoft.com/office/drawing/2014/main" id="{3AB8C84F-4266-4470-B4C1-FD9E513622A1}"/>
              </a:ext>
            </a:extLst>
          </p:cNvPr>
          <p:cNvGraphicFramePr>
            <a:graphicFrameLocks noGrp="1"/>
          </p:cNvGraphicFramePr>
          <p:nvPr>
            <p:extLst>
              <p:ext uri="{D42A27DB-BD31-4B8C-83A1-F6EECF244321}">
                <p14:modId xmlns:p14="http://schemas.microsoft.com/office/powerpoint/2010/main" val="4174552257"/>
              </p:ext>
            </p:extLst>
          </p:nvPr>
        </p:nvGraphicFramePr>
        <p:xfrm>
          <a:off x="532561" y="2922578"/>
          <a:ext cx="11967588" cy="1148907"/>
        </p:xfrm>
        <a:graphic>
          <a:graphicData uri="http://schemas.openxmlformats.org/drawingml/2006/table">
            <a:tbl>
              <a:tblPr firstRow="1" bandRow="1">
                <a:tableStyleId>{5C22544A-7EE6-4342-B048-85BDC9FD1C3A}</a:tableStyleId>
              </a:tblPr>
              <a:tblGrid>
                <a:gridCol w="2991897">
                  <a:extLst>
                    <a:ext uri="{9D8B030D-6E8A-4147-A177-3AD203B41FA5}">
                      <a16:colId xmlns:a16="http://schemas.microsoft.com/office/drawing/2014/main" val="3202341047"/>
                    </a:ext>
                  </a:extLst>
                </a:gridCol>
                <a:gridCol w="2991897">
                  <a:extLst>
                    <a:ext uri="{9D8B030D-6E8A-4147-A177-3AD203B41FA5}">
                      <a16:colId xmlns:a16="http://schemas.microsoft.com/office/drawing/2014/main" val="2021740183"/>
                    </a:ext>
                  </a:extLst>
                </a:gridCol>
                <a:gridCol w="2991897">
                  <a:extLst>
                    <a:ext uri="{9D8B030D-6E8A-4147-A177-3AD203B41FA5}">
                      <a16:colId xmlns:a16="http://schemas.microsoft.com/office/drawing/2014/main" val="442462792"/>
                    </a:ext>
                  </a:extLst>
                </a:gridCol>
                <a:gridCol w="2991897">
                  <a:extLst>
                    <a:ext uri="{9D8B030D-6E8A-4147-A177-3AD203B41FA5}">
                      <a16:colId xmlns:a16="http://schemas.microsoft.com/office/drawing/2014/main" val="3770057251"/>
                    </a:ext>
                  </a:extLst>
                </a:gridCol>
              </a:tblGrid>
              <a:tr h="370840">
                <a:tc>
                  <a:txBody>
                    <a:bodyPr/>
                    <a:lstStyle/>
                    <a:p>
                      <a:pPr algn="ctr"/>
                      <a:r>
                        <a:rPr kumimoji="1" lang="ja-JP" altLang="en-US" dirty="0"/>
                        <a:t>年　　　度</a:t>
                      </a:r>
                    </a:p>
                  </a:txBody>
                  <a:tcPr/>
                </a:tc>
                <a:tc>
                  <a:txBody>
                    <a:bodyPr/>
                    <a:lstStyle/>
                    <a:p>
                      <a:pPr algn="ctr"/>
                      <a:r>
                        <a:rPr kumimoji="1" lang="en-US" altLang="ja-JP" dirty="0"/>
                        <a:t>H29</a:t>
                      </a:r>
                      <a:r>
                        <a:rPr kumimoji="1" lang="ja-JP" altLang="en-US" dirty="0"/>
                        <a:t>（</a:t>
                      </a:r>
                      <a:r>
                        <a:rPr kumimoji="1" lang="en-US" altLang="ja-JP" dirty="0"/>
                        <a:t>2017</a:t>
                      </a:r>
                      <a:r>
                        <a:rPr kumimoji="1" lang="ja-JP" altLang="en-US" dirty="0"/>
                        <a:t>）</a:t>
                      </a:r>
                    </a:p>
                  </a:txBody>
                  <a:tcPr/>
                </a:tc>
                <a:tc>
                  <a:txBody>
                    <a:bodyPr/>
                    <a:lstStyle/>
                    <a:p>
                      <a:r>
                        <a:rPr kumimoji="1" lang="en-US" altLang="ja-JP" dirty="0"/>
                        <a:t>H30</a:t>
                      </a:r>
                      <a:r>
                        <a:rPr kumimoji="1" lang="ja-JP" altLang="en-US" dirty="0"/>
                        <a:t>（</a:t>
                      </a:r>
                      <a:r>
                        <a:rPr kumimoji="1" lang="en-US" altLang="ja-JP" dirty="0"/>
                        <a:t>2018</a:t>
                      </a:r>
                      <a:r>
                        <a:rPr kumimoji="1" lang="ja-JP" altLang="en-US" dirty="0"/>
                        <a:t>）</a:t>
                      </a:r>
                    </a:p>
                  </a:txBody>
                  <a:tcPr/>
                </a:tc>
                <a:tc>
                  <a:txBody>
                    <a:bodyPr/>
                    <a:lstStyle/>
                    <a:p>
                      <a:r>
                        <a:rPr kumimoji="1" lang="en-US" altLang="ja-JP" dirty="0"/>
                        <a:t>R1</a:t>
                      </a:r>
                      <a:r>
                        <a:rPr kumimoji="1" lang="ja-JP" altLang="en-US" dirty="0"/>
                        <a:t>（</a:t>
                      </a:r>
                      <a:r>
                        <a:rPr kumimoji="1" lang="en-US" altLang="ja-JP" dirty="0"/>
                        <a:t>2019</a:t>
                      </a:r>
                      <a:r>
                        <a:rPr kumimoji="1" lang="ja-JP" altLang="en-US" dirty="0"/>
                        <a:t>）</a:t>
                      </a:r>
                    </a:p>
                  </a:txBody>
                  <a:tcPr/>
                </a:tc>
                <a:extLst>
                  <a:ext uri="{0D108BD9-81ED-4DB2-BD59-A6C34878D82A}">
                    <a16:rowId xmlns:a16="http://schemas.microsoft.com/office/drawing/2014/main" val="1953909540"/>
                  </a:ext>
                </a:extLst>
              </a:tr>
              <a:tr h="370840">
                <a:tc>
                  <a:txBody>
                    <a:bodyPr/>
                    <a:lstStyle/>
                    <a:p>
                      <a:pPr algn="ctr"/>
                      <a:r>
                        <a:rPr kumimoji="1" lang="ja-JP" altLang="en-US" dirty="0"/>
                        <a:t>使用日数　（日）</a:t>
                      </a:r>
                    </a:p>
                  </a:txBody>
                  <a:tcPr/>
                </a:tc>
                <a:tc>
                  <a:txBody>
                    <a:bodyPr/>
                    <a:lstStyle/>
                    <a:p>
                      <a:pPr algn="ctr"/>
                      <a:r>
                        <a:rPr kumimoji="1" lang="en-US" altLang="ja-JP" dirty="0"/>
                        <a:t>134</a:t>
                      </a:r>
                      <a:endParaRPr kumimoji="1" lang="ja-JP" altLang="en-US" dirty="0"/>
                    </a:p>
                  </a:txBody>
                  <a:tcPr/>
                </a:tc>
                <a:tc>
                  <a:txBody>
                    <a:bodyPr/>
                    <a:lstStyle/>
                    <a:p>
                      <a:pPr algn="ctr"/>
                      <a:r>
                        <a:rPr kumimoji="1" lang="en-US" altLang="ja-JP" dirty="0"/>
                        <a:t>127</a:t>
                      </a:r>
                      <a:endParaRPr kumimoji="1" lang="ja-JP" altLang="en-US" dirty="0"/>
                    </a:p>
                  </a:txBody>
                  <a:tcPr/>
                </a:tc>
                <a:tc>
                  <a:txBody>
                    <a:bodyPr/>
                    <a:lstStyle/>
                    <a:p>
                      <a:pPr algn="ctr"/>
                      <a:r>
                        <a:rPr kumimoji="1" lang="en-US" altLang="ja-JP" dirty="0"/>
                        <a:t>160</a:t>
                      </a:r>
                      <a:endParaRPr kumimoji="1" lang="ja-JP" altLang="en-US" dirty="0"/>
                    </a:p>
                  </a:txBody>
                  <a:tcPr/>
                </a:tc>
                <a:extLst>
                  <a:ext uri="{0D108BD9-81ED-4DB2-BD59-A6C34878D82A}">
                    <a16:rowId xmlns:a16="http://schemas.microsoft.com/office/drawing/2014/main" val="3916157954"/>
                  </a:ext>
                </a:extLst>
              </a:tr>
              <a:tr h="370840">
                <a:tc>
                  <a:txBody>
                    <a:bodyPr/>
                    <a:lstStyle/>
                    <a:p>
                      <a:pPr algn="ctr"/>
                      <a:r>
                        <a:rPr kumimoji="1" lang="ja-JP" altLang="en-US" dirty="0"/>
                        <a:t>使用率　　（％）</a:t>
                      </a:r>
                    </a:p>
                  </a:txBody>
                  <a:tcPr/>
                </a:tc>
                <a:tc>
                  <a:txBody>
                    <a:bodyPr/>
                    <a:lstStyle/>
                    <a:p>
                      <a:pPr algn="ctr"/>
                      <a:r>
                        <a:rPr kumimoji="1" lang="en-US" altLang="ja-JP" dirty="0"/>
                        <a:t>36.7</a:t>
                      </a:r>
                      <a:endParaRPr kumimoji="1" lang="ja-JP" altLang="en-US" dirty="0"/>
                    </a:p>
                  </a:txBody>
                  <a:tcPr/>
                </a:tc>
                <a:tc>
                  <a:txBody>
                    <a:bodyPr/>
                    <a:lstStyle/>
                    <a:p>
                      <a:pPr algn="ctr"/>
                      <a:r>
                        <a:rPr kumimoji="1" lang="en-US" altLang="ja-JP" dirty="0"/>
                        <a:t>34.8</a:t>
                      </a:r>
                      <a:endParaRPr kumimoji="1" lang="ja-JP" altLang="en-US" dirty="0"/>
                    </a:p>
                  </a:txBody>
                  <a:tcPr/>
                </a:tc>
                <a:tc>
                  <a:txBody>
                    <a:bodyPr/>
                    <a:lstStyle/>
                    <a:p>
                      <a:pPr algn="ctr"/>
                      <a:r>
                        <a:rPr kumimoji="1" lang="en-US" altLang="ja-JP" dirty="0"/>
                        <a:t>43.8</a:t>
                      </a:r>
                      <a:endParaRPr kumimoji="1" lang="ja-JP" altLang="en-US" dirty="0"/>
                    </a:p>
                  </a:txBody>
                  <a:tcPr/>
                </a:tc>
                <a:extLst>
                  <a:ext uri="{0D108BD9-81ED-4DB2-BD59-A6C34878D82A}">
                    <a16:rowId xmlns:a16="http://schemas.microsoft.com/office/drawing/2014/main" val="2124189472"/>
                  </a:ext>
                </a:extLst>
              </a:tr>
            </a:tbl>
          </a:graphicData>
        </a:graphic>
      </p:graphicFrame>
      <p:graphicFrame>
        <p:nvGraphicFramePr>
          <p:cNvPr id="13" name="表 14">
            <a:extLst>
              <a:ext uri="{FF2B5EF4-FFF2-40B4-BE49-F238E27FC236}">
                <a16:creationId xmlns:a16="http://schemas.microsoft.com/office/drawing/2014/main" id="{F6075C21-2995-44F3-90D0-2CC8CBB0B988}"/>
              </a:ext>
            </a:extLst>
          </p:cNvPr>
          <p:cNvGraphicFramePr>
            <a:graphicFrameLocks noGrp="1"/>
          </p:cNvGraphicFramePr>
          <p:nvPr>
            <p:extLst>
              <p:ext uri="{D42A27DB-BD31-4B8C-83A1-F6EECF244321}">
                <p14:modId xmlns:p14="http://schemas.microsoft.com/office/powerpoint/2010/main" val="168237790"/>
              </p:ext>
            </p:extLst>
          </p:nvPr>
        </p:nvGraphicFramePr>
        <p:xfrm>
          <a:off x="532560" y="4063746"/>
          <a:ext cx="11947488" cy="382969"/>
        </p:xfrm>
        <a:graphic>
          <a:graphicData uri="http://schemas.openxmlformats.org/drawingml/2006/table">
            <a:tbl>
              <a:tblPr firstRow="1" bandRow="1">
                <a:tableStyleId>{21E4AEA4-8DFA-4A89-87EB-49C32662AFE0}</a:tableStyleId>
              </a:tblPr>
              <a:tblGrid>
                <a:gridCol w="1493436">
                  <a:extLst>
                    <a:ext uri="{9D8B030D-6E8A-4147-A177-3AD203B41FA5}">
                      <a16:colId xmlns:a16="http://schemas.microsoft.com/office/drawing/2014/main" val="3334985674"/>
                    </a:ext>
                  </a:extLst>
                </a:gridCol>
                <a:gridCol w="1493436">
                  <a:extLst>
                    <a:ext uri="{9D8B030D-6E8A-4147-A177-3AD203B41FA5}">
                      <a16:colId xmlns:a16="http://schemas.microsoft.com/office/drawing/2014/main" val="842540793"/>
                    </a:ext>
                  </a:extLst>
                </a:gridCol>
                <a:gridCol w="1493436">
                  <a:extLst>
                    <a:ext uri="{9D8B030D-6E8A-4147-A177-3AD203B41FA5}">
                      <a16:colId xmlns:a16="http://schemas.microsoft.com/office/drawing/2014/main" val="2619448202"/>
                    </a:ext>
                  </a:extLst>
                </a:gridCol>
                <a:gridCol w="1493436">
                  <a:extLst>
                    <a:ext uri="{9D8B030D-6E8A-4147-A177-3AD203B41FA5}">
                      <a16:colId xmlns:a16="http://schemas.microsoft.com/office/drawing/2014/main" val="1569202985"/>
                    </a:ext>
                  </a:extLst>
                </a:gridCol>
                <a:gridCol w="1493436">
                  <a:extLst>
                    <a:ext uri="{9D8B030D-6E8A-4147-A177-3AD203B41FA5}">
                      <a16:colId xmlns:a16="http://schemas.microsoft.com/office/drawing/2014/main" val="501670355"/>
                    </a:ext>
                  </a:extLst>
                </a:gridCol>
                <a:gridCol w="1493436">
                  <a:extLst>
                    <a:ext uri="{9D8B030D-6E8A-4147-A177-3AD203B41FA5}">
                      <a16:colId xmlns:a16="http://schemas.microsoft.com/office/drawing/2014/main" val="79273343"/>
                    </a:ext>
                  </a:extLst>
                </a:gridCol>
                <a:gridCol w="1493436">
                  <a:extLst>
                    <a:ext uri="{9D8B030D-6E8A-4147-A177-3AD203B41FA5}">
                      <a16:colId xmlns:a16="http://schemas.microsoft.com/office/drawing/2014/main" val="561031204"/>
                    </a:ext>
                  </a:extLst>
                </a:gridCol>
                <a:gridCol w="1493436">
                  <a:extLst>
                    <a:ext uri="{9D8B030D-6E8A-4147-A177-3AD203B41FA5}">
                      <a16:colId xmlns:a16="http://schemas.microsoft.com/office/drawing/2014/main" val="3033035123"/>
                    </a:ext>
                  </a:extLst>
                </a:gridCol>
              </a:tblGrid>
              <a:tr h="370840">
                <a:tc>
                  <a:txBody>
                    <a:bodyPr/>
                    <a:lstStyle/>
                    <a:p>
                      <a:pPr algn="ctr"/>
                      <a:r>
                        <a:rPr kumimoji="1" lang="ja-JP" altLang="en-US" dirty="0">
                          <a:solidFill>
                            <a:srgbClr val="FF0000"/>
                          </a:solidFill>
                        </a:rPr>
                        <a:t>本　番</a:t>
                      </a:r>
                    </a:p>
                  </a:txBody>
                  <a:tcPr>
                    <a:solidFill>
                      <a:schemeClr val="accent6">
                        <a:lumMod val="40000"/>
                        <a:lumOff val="60000"/>
                      </a:schemeClr>
                    </a:solidFill>
                  </a:tcPr>
                </a:tc>
                <a:tc>
                  <a:txBody>
                    <a:bodyPr/>
                    <a:lstStyle/>
                    <a:p>
                      <a:r>
                        <a:rPr kumimoji="1" lang="ja-JP" altLang="en-US" dirty="0">
                          <a:solidFill>
                            <a:schemeClr val="tx1"/>
                          </a:solidFill>
                        </a:rPr>
                        <a:t>リハーサル</a:t>
                      </a:r>
                    </a:p>
                  </a:txBody>
                  <a:tcPr>
                    <a:solidFill>
                      <a:schemeClr val="accent6">
                        <a:lumMod val="40000"/>
                        <a:lumOff val="60000"/>
                      </a:schemeClr>
                    </a:solidFill>
                  </a:tcPr>
                </a:tc>
                <a:tc>
                  <a:txBody>
                    <a:bodyPr/>
                    <a:lstStyle/>
                    <a:p>
                      <a:pPr algn="ctr"/>
                      <a:r>
                        <a:rPr kumimoji="1" lang="ja-JP" altLang="en-US" dirty="0">
                          <a:solidFill>
                            <a:srgbClr val="FF0000"/>
                          </a:solidFill>
                        </a:rPr>
                        <a:t>４２％</a:t>
                      </a:r>
                    </a:p>
                  </a:txBody>
                  <a:tcPr>
                    <a:solidFill>
                      <a:schemeClr val="accent6">
                        <a:lumMod val="40000"/>
                        <a:lumOff val="60000"/>
                      </a:schemeClr>
                    </a:solidFill>
                  </a:tcPr>
                </a:tc>
                <a:tc>
                  <a:txBody>
                    <a:bodyPr/>
                    <a:lstStyle/>
                    <a:p>
                      <a:pPr algn="ctr"/>
                      <a:r>
                        <a:rPr kumimoji="1" lang="ja-JP" altLang="en-US" dirty="0">
                          <a:solidFill>
                            <a:schemeClr val="tx1"/>
                          </a:solidFill>
                        </a:rPr>
                        <a:t>５８％</a:t>
                      </a:r>
                    </a:p>
                  </a:txBody>
                  <a:tcPr>
                    <a:solidFill>
                      <a:schemeClr val="accent6">
                        <a:lumMod val="40000"/>
                        <a:lumOff val="60000"/>
                      </a:schemeClr>
                    </a:solidFill>
                  </a:tcPr>
                </a:tc>
                <a:tc>
                  <a:txBody>
                    <a:bodyPr/>
                    <a:lstStyle/>
                    <a:p>
                      <a:pPr algn="ctr"/>
                      <a:r>
                        <a:rPr kumimoji="1" lang="ja-JP" altLang="en-US" dirty="0">
                          <a:solidFill>
                            <a:srgbClr val="FF0000"/>
                          </a:solidFill>
                        </a:rPr>
                        <a:t>４７％</a:t>
                      </a:r>
                    </a:p>
                  </a:txBody>
                  <a:tcPr>
                    <a:solidFill>
                      <a:schemeClr val="accent6">
                        <a:lumMod val="40000"/>
                        <a:lumOff val="60000"/>
                      </a:schemeClr>
                    </a:solidFill>
                  </a:tcPr>
                </a:tc>
                <a:tc>
                  <a:txBody>
                    <a:bodyPr/>
                    <a:lstStyle/>
                    <a:p>
                      <a:pPr algn="ctr"/>
                      <a:r>
                        <a:rPr kumimoji="1" lang="ja-JP" altLang="en-US" dirty="0">
                          <a:solidFill>
                            <a:schemeClr val="tx1"/>
                          </a:solidFill>
                        </a:rPr>
                        <a:t>５３％</a:t>
                      </a:r>
                    </a:p>
                  </a:txBody>
                  <a:tcPr>
                    <a:solidFill>
                      <a:schemeClr val="accent6">
                        <a:lumMod val="40000"/>
                        <a:lumOff val="60000"/>
                      </a:schemeClr>
                    </a:solidFill>
                  </a:tcPr>
                </a:tc>
                <a:tc>
                  <a:txBody>
                    <a:bodyPr/>
                    <a:lstStyle/>
                    <a:p>
                      <a:pPr algn="ctr"/>
                      <a:r>
                        <a:rPr kumimoji="1" lang="ja-JP" altLang="en-US" dirty="0">
                          <a:solidFill>
                            <a:srgbClr val="FF0000"/>
                          </a:solidFill>
                        </a:rPr>
                        <a:t>４８％</a:t>
                      </a:r>
                    </a:p>
                  </a:txBody>
                  <a:tcPr>
                    <a:solidFill>
                      <a:schemeClr val="accent6">
                        <a:lumMod val="40000"/>
                        <a:lumOff val="60000"/>
                      </a:schemeClr>
                    </a:solidFill>
                  </a:tcPr>
                </a:tc>
                <a:tc>
                  <a:txBody>
                    <a:bodyPr/>
                    <a:lstStyle/>
                    <a:p>
                      <a:pPr algn="ctr"/>
                      <a:r>
                        <a:rPr kumimoji="1" lang="ja-JP" altLang="en-US" dirty="0">
                          <a:solidFill>
                            <a:schemeClr val="tx1"/>
                          </a:solidFill>
                        </a:rPr>
                        <a:t>５２％</a:t>
                      </a:r>
                    </a:p>
                  </a:txBody>
                  <a:tcPr>
                    <a:solidFill>
                      <a:schemeClr val="accent6">
                        <a:lumMod val="40000"/>
                        <a:lumOff val="60000"/>
                      </a:schemeClr>
                    </a:solidFill>
                  </a:tcPr>
                </a:tc>
                <a:extLst>
                  <a:ext uri="{0D108BD9-81ED-4DB2-BD59-A6C34878D82A}">
                    <a16:rowId xmlns:a16="http://schemas.microsoft.com/office/drawing/2014/main" val="3193999758"/>
                  </a:ext>
                </a:extLst>
              </a:tr>
            </a:tbl>
          </a:graphicData>
        </a:graphic>
      </p:graphicFrame>
      <p:sp>
        <p:nvSpPr>
          <p:cNvPr id="15" name="テキスト ボックス 14">
            <a:extLst>
              <a:ext uri="{FF2B5EF4-FFF2-40B4-BE49-F238E27FC236}">
                <a16:creationId xmlns:a16="http://schemas.microsoft.com/office/drawing/2014/main" id="{40BBE9E3-3CCF-4CE2-834A-E5EB11C93613}"/>
              </a:ext>
            </a:extLst>
          </p:cNvPr>
          <p:cNvSpPr txBox="1"/>
          <p:nvPr/>
        </p:nvSpPr>
        <p:spPr>
          <a:xfrm>
            <a:off x="7991475" y="1340385"/>
            <a:ext cx="4639947" cy="369332"/>
          </a:xfrm>
          <a:prstGeom prst="rect">
            <a:avLst/>
          </a:prstGeom>
          <a:noFill/>
        </p:spPr>
        <p:txBody>
          <a:bodyPr wrap="square" rtlCol="0">
            <a:spAutoFit/>
          </a:bodyPr>
          <a:lstStyle/>
          <a:p>
            <a:r>
              <a:rPr kumimoji="1" lang="ja-JP" altLang="en-US" b="1" dirty="0"/>
              <a:t>（新唐津市民会館（仮称）基本計画より）</a:t>
            </a:r>
          </a:p>
        </p:txBody>
      </p:sp>
      <p:sp>
        <p:nvSpPr>
          <p:cNvPr id="16" name="テキスト ボックス 15">
            <a:extLst>
              <a:ext uri="{FF2B5EF4-FFF2-40B4-BE49-F238E27FC236}">
                <a16:creationId xmlns:a16="http://schemas.microsoft.com/office/drawing/2014/main" id="{F580B8F0-8646-426D-82AD-47C5C5E2F33F}"/>
              </a:ext>
            </a:extLst>
          </p:cNvPr>
          <p:cNvSpPr txBox="1"/>
          <p:nvPr/>
        </p:nvSpPr>
        <p:spPr>
          <a:xfrm>
            <a:off x="9935099" y="5113016"/>
            <a:ext cx="2031325" cy="369332"/>
          </a:xfrm>
          <a:prstGeom prst="rect">
            <a:avLst/>
          </a:prstGeom>
          <a:noFill/>
        </p:spPr>
        <p:txBody>
          <a:bodyPr wrap="none" rtlCol="0">
            <a:spAutoFit/>
          </a:bodyPr>
          <a:lstStyle/>
          <a:p>
            <a:r>
              <a:rPr kumimoji="1" lang="ja-JP" altLang="en-US" b="1" dirty="0"/>
              <a:t>（清風会の考え）</a:t>
            </a:r>
          </a:p>
        </p:txBody>
      </p:sp>
      <p:graphicFrame>
        <p:nvGraphicFramePr>
          <p:cNvPr id="17" name="表 17">
            <a:extLst>
              <a:ext uri="{FF2B5EF4-FFF2-40B4-BE49-F238E27FC236}">
                <a16:creationId xmlns:a16="http://schemas.microsoft.com/office/drawing/2014/main" id="{2E50FCD4-87C1-48B0-A018-5A7315F6ECEA}"/>
              </a:ext>
            </a:extLst>
          </p:cNvPr>
          <p:cNvGraphicFramePr>
            <a:graphicFrameLocks noGrp="1"/>
          </p:cNvGraphicFramePr>
          <p:nvPr>
            <p:extLst>
              <p:ext uri="{D42A27DB-BD31-4B8C-83A1-F6EECF244321}">
                <p14:modId xmlns:p14="http://schemas.microsoft.com/office/powerpoint/2010/main" val="4060751088"/>
              </p:ext>
            </p:extLst>
          </p:nvPr>
        </p:nvGraphicFramePr>
        <p:xfrm>
          <a:off x="532559" y="4545285"/>
          <a:ext cx="11947491" cy="382969"/>
        </p:xfrm>
        <a:graphic>
          <a:graphicData uri="http://schemas.openxmlformats.org/drawingml/2006/table">
            <a:tbl>
              <a:tblPr firstRow="1" bandRow="1">
                <a:tableStyleId>{5C22544A-7EE6-4342-B048-85BDC9FD1C3A}</a:tableStyleId>
              </a:tblPr>
              <a:tblGrid>
                <a:gridCol w="2916597">
                  <a:extLst>
                    <a:ext uri="{9D8B030D-6E8A-4147-A177-3AD203B41FA5}">
                      <a16:colId xmlns:a16="http://schemas.microsoft.com/office/drawing/2014/main" val="2075100082"/>
                    </a:ext>
                  </a:extLst>
                </a:gridCol>
                <a:gridCol w="2688551">
                  <a:extLst>
                    <a:ext uri="{9D8B030D-6E8A-4147-A177-3AD203B41FA5}">
                      <a16:colId xmlns:a16="http://schemas.microsoft.com/office/drawing/2014/main" val="559737623"/>
                    </a:ext>
                  </a:extLst>
                </a:gridCol>
                <a:gridCol w="1851399">
                  <a:extLst>
                    <a:ext uri="{9D8B030D-6E8A-4147-A177-3AD203B41FA5}">
                      <a16:colId xmlns:a16="http://schemas.microsoft.com/office/drawing/2014/main" val="1217702923"/>
                    </a:ext>
                  </a:extLst>
                </a:gridCol>
                <a:gridCol w="2511461">
                  <a:extLst>
                    <a:ext uri="{9D8B030D-6E8A-4147-A177-3AD203B41FA5}">
                      <a16:colId xmlns:a16="http://schemas.microsoft.com/office/drawing/2014/main" val="1365573246"/>
                    </a:ext>
                  </a:extLst>
                </a:gridCol>
                <a:gridCol w="1979483">
                  <a:extLst>
                    <a:ext uri="{9D8B030D-6E8A-4147-A177-3AD203B41FA5}">
                      <a16:colId xmlns:a16="http://schemas.microsoft.com/office/drawing/2014/main" val="2433701595"/>
                    </a:ext>
                  </a:extLst>
                </a:gridCol>
              </a:tblGrid>
              <a:tr h="370840">
                <a:tc>
                  <a:txBody>
                    <a:bodyPr/>
                    <a:lstStyle/>
                    <a:p>
                      <a:pPr algn="ctr"/>
                      <a:r>
                        <a:rPr kumimoji="1" lang="ja-JP" altLang="en-US" dirty="0">
                          <a:solidFill>
                            <a:schemeClr val="tx1"/>
                          </a:solidFill>
                        </a:rPr>
                        <a:t>全国平均（千席以上）</a:t>
                      </a:r>
                    </a:p>
                  </a:txBody>
                  <a:tcPr>
                    <a:solidFill>
                      <a:schemeClr val="accent4">
                        <a:lumMod val="40000"/>
                        <a:lumOff val="60000"/>
                      </a:schemeClr>
                    </a:solidFill>
                  </a:tcPr>
                </a:tc>
                <a:tc>
                  <a:txBody>
                    <a:bodyPr/>
                    <a:lstStyle/>
                    <a:p>
                      <a:pPr algn="ctr"/>
                      <a:r>
                        <a:rPr kumimoji="1" lang="en-US" altLang="ja-JP" dirty="0">
                          <a:solidFill>
                            <a:schemeClr val="tx1"/>
                          </a:solidFill>
                        </a:rPr>
                        <a:t>H27</a:t>
                      </a:r>
                      <a:r>
                        <a:rPr kumimoji="1" lang="ja-JP" altLang="en-US" dirty="0">
                          <a:solidFill>
                            <a:schemeClr val="tx1"/>
                          </a:solidFill>
                        </a:rPr>
                        <a:t>（</a:t>
                      </a:r>
                      <a:r>
                        <a:rPr kumimoji="1" lang="en-US" altLang="ja-JP" dirty="0">
                          <a:solidFill>
                            <a:schemeClr val="tx1"/>
                          </a:solidFill>
                        </a:rPr>
                        <a:t>2015</a:t>
                      </a:r>
                      <a:r>
                        <a:rPr kumimoji="1" lang="ja-JP" altLang="en-US" dirty="0">
                          <a:solidFill>
                            <a:schemeClr val="tx1"/>
                          </a:solidFill>
                        </a:rPr>
                        <a:t>）年度</a:t>
                      </a:r>
                    </a:p>
                  </a:txBody>
                  <a:tcPr>
                    <a:solidFill>
                      <a:schemeClr val="accent4">
                        <a:lumMod val="40000"/>
                        <a:lumOff val="60000"/>
                      </a:schemeClr>
                    </a:solidFill>
                  </a:tcPr>
                </a:tc>
                <a:tc>
                  <a:txBody>
                    <a:bodyPr/>
                    <a:lstStyle/>
                    <a:p>
                      <a:pPr algn="ctr"/>
                      <a:r>
                        <a:rPr kumimoji="1" lang="ja-JP" altLang="en-US" dirty="0">
                          <a:solidFill>
                            <a:schemeClr val="tx1"/>
                          </a:solidFill>
                        </a:rPr>
                        <a:t>５８．３％</a:t>
                      </a:r>
                    </a:p>
                  </a:txBody>
                  <a:tcPr>
                    <a:solidFill>
                      <a:schemeClr val="accent4">
                        <a:lumMod val="40000"/>
                        <a:lumOff val="60000"/>
                      </a:schemeClr>
                    </a:solidFill>
                  </a:tcPr>
                </a:tc>
                <a:tc>
                  <a:txBody>
                    <a:bodyPr/>
                    <a:lstStyle/>
                    <a:p>
                      <a:pPr algn="ctr"/>
                      <a:r>
                        <a:rPr kumimoji="1" lang="en-US" altLang="ja-JP" dirty="0">
                          <a:solidFill>
                            <a:schemeClr val="tx1"/>
                          </a:solidFill>
                        </a:rPr>
                        <a:t>H30</a:t>
                      </a:r>
                      <a:r>
                        <a:rPr kumimoji="1" lang="ja-JP" altLang="en-US" dirty="0">
                          <a:solidFill>
                            <a:schemeClr val="tx1"/>
                          </a:solidFill>
                        </a:rPr>
                        <a:t>（</a:t>
                      </a:r>
                      <a:r>
                        <a:rPr kumimoji="1" lang="en-US" altLang="ja-JP" dirty="0">
                          <a:solidFill>
                            <a:schemeClr val="tx1"/>
                          </a:solidFill>
                        </a:rPr>
                        <a:t>2018</a:t>
                      </a:r>
                      <a:r>
                        <a:rPr kumimoji="1" lang="ja-JP" altLang="en-US" dirty="0">
                          <a:solidFill>
                            <a:schemeClr val="tx1"/>
                          </a:solidFill>
                        </a:rPr>
                        <a:t>）年度</a:t>
                      </a:r>
                    </a:p>
                  </a:txBody>
                  <a:tcPr>
                    <a:solidFill>
                      <a:schemeClr val="accent4">
                        <a:lumMod val="40000"/>
                        <a:lumOff val="60000"/>
                      </a:schemeClr>
                    </a:solidFill>
                  </a:tcPr>
                </a:tc>
                <a:tc>
                  <a:txBody>
                    <a:bodyPr/>
                    <a:lstStyle/>
                    <a:p>
                      <a:pPr algn="ctr"/>
                      <a:r>
                        <a:rPr kumimoji="1" lang="ja-JP" altLang="en-US" dirty="0">
                          <a:solidFill>
                            <a:schemeClr val="tx1"/>
                          </a:solidFill>
                        </a:rPr>
                        <a:t>６３．７％</a:t>
                      </a:r>
                    </a:p>
                  </a:txBody>
                  <a:tcPr>
                    <a:solidFill>
                      <a:schemeClr val="accent4">
                        <a:lumMod val="40000"/>
                        <a:lumOff val="60000"/>
                      </a:schemeClr>
                    </a:solidFill>
                  </a:tcPr>
                </a:tc>
                <a:extLst>
                  <a:ext uri="{0D108BD9-81ED-4DB2-BD59-A6C34878D82A}">
                    <a16:rowId xmlns:a16="http://schemas.microsoft.com/office/drawing/2014/main" val="417811481"/>
                  </a:ext>
                </a:extLst>
              </a:tr>
            </a:tbl>
          </a:graphicData>
        </a:graphic>
      </p:graphicFrame>
    </p:spTree>
    <p:extLst>
      <p:ext uri="{BB962C8B-B14F-4D97-AF65-F5344CB8AC3E}">
        <p14:creationId xmlns:p14="http://schemas.microsoft.com/office/powerpoint/2010/main" val="3103132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82277" y="392094"/>
            <a:ext cx="11595796" cy="641058"/>
          </a:xfrm>
        </p:spPr>
        <p:txBody>
          <a:bodyPr>
            <a:normAutofit fontScale="90000"/>
          </a:bodyPr>
          <a:lstStyle/>
          <a:p>
            <a:r>
              <a:rPr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③</a:t>
            </a:r>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市民の意見（パブリックコメントより）</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522514" y="1797175"/>
            <a:ext cx="11977635" cy="4532152"/>
          </a:xfrm>
          <a:solidFill>
            <a:schemeClr val="accent3">
              <a:lumMod val="40000"/>
              <a:lumOff val="60000"/>
            </a:schemeClr>
          </a:solidFill>
        </p:spPr>
        <p:txBody>
          <a:bodyPr>
            <a:normAutofit/>
          </a:bodyPr>
          <a:lstStyle/>
          <a:p>
            <a:pPr algn="l">
              <a:lnSpc>
                <a:spcPct val="100000"/>
              </a:lnSpc>
            </a:pPr>
            <a:r>
              <a:rPr lang="ja-JP" altLang="en-US" sz="3200" b="1" dirty="0">
                <a:latin typeface="BIZ UDPゴシック" panose="020B0400000000000000" pitchFamily="50" charset="-128"/>
                <a:ea typeface="BIZ UDPゴシック" panose="020B0400000000000000" pitchFamily="50" charset="-128"/>
              </a:rPr>
              <a:t>・</a:t>
            </a:r>
            <a:r>
              <a:rPr lang="ja-JP" altLang="en-US" sz="3200" b="1" dirty="0">
                <a:solidFill>
                  <a:srgbClr val="FF0000"/>
                </a:solidFill>
                <a:latin typeface="BIZ UDPゴシック" panose="020B0400000000000000" pitchFamily="50" charset="-128"/>
                <a:ea typeface="BIZ UDPゴシック" panose="020B0400000000000000" pitchFamily="50" charset="-128"/>
              </a:rPr>
              <a:t>市民活動や情報発信基地としての役割も重要</a:t>
            </a:r>
            <a:endParaRPr lang="en-US" altLang="ja-JP" sz="3200" b="1" dirty="0">
              <a:solidFill>
                <a:srgbClr val="FF0000"/>
              </a:solidFill>
              <a:latin typeface="BIZ UDPゴシック" panose="020B0400000000000000" pitchFamily="50" charset="-128"/>
              <a:ea typeface="BIZ UDPゴシック" panose="020B0400000000000000" pitchFamily="50" charset="-128"/>
            </a:endParaRPr>
          </a:p>
          <a:p>
            <a:pPr algn="l">
              <a:lnSpc>
                <a:spcPct val="100000"/>
              </a:lnSpc>
            </a:pPr>
            <a:r>
              <a:rPr kumimoji="1" lang="ja-JP" altLang="en-US" sz="3200" b="1" dirty="0">
                <a:latin typeface="BIZ UDPゴシック" panose="020B0400000000000000" pitchFamily="50" charset="-128"/>
                <a:ea typeface="BIZ UDPゴシック" panose="020B0400000000000000" pitchFamily="50" charset="-128"/>
              </a:rPr>
              <a:t>・</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高齢化</a:t>
            </a:r>
            <a:r>
              <a:rPr kumimoji="1" lang="ja-JP" altLang="en-US" sz="3200" b="1" dirty="0">
                <a:latin typeface="BIZ UDPゴシック" panose="020B0400000000000000" pitchFamily="50" charset="-128"/>
                <a:ea typeface="BIZ UDPゴシック" panose="020B0400000000000000" pitchFamily="50" charset="-128"/>
              </a:rPr>
              <a:t>の進む中、</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健康、生きがいづくり</a:t>
            </a:r>
            <a:r>
              <a:rPr kumimoji="1" lang="ja-JP" altLang="en-US" sz="3200" b="1" dirty="0">
                <a:latin typeface="BIZ UDPゴシック" panose="020B0400000000000000" pitchFamily="50" charset="-128"/>
                <a:ea typeface="BIZ UDPゴシック" panose="020B0400000000000000" pitchFamily="50" charset="-128"/>
              </a:rPr>
              <a:t>（歌や踊り）</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も必要</a:t>
            </a:r>
            <a:endParaRPr kumimoji="1" lang="en-US" altLang="ja-JP" sz="3200" b="1" dirty="0">
              <a:solidFill>
                <a:srgbClr val="FF0000"/>
              </a:solidFill>
              <a:latin typeface="BIZ UDPゴシック" panose="020B0400000000000000" pitchFamily="50" charset="-128"/>
              <a:ea typeface="BIZ UDPゴシック" panose="020B0400000000000000" pitchFamily="50" charset="-128"/>
            </a:endParaRPr>
          </a:p>
          <a:p>
            <a:pPr algn="l">
              <a:lnSpc>
                <a:spcPct val="100000"/>
              </a:lnSpc>
            </a:pPr>
            <a:r>
              <a:rPr kumimoji="1" lang="ja-JP" altLang="en-US" sz="3200" b="1" dirty="0">
                <a:latin typeface="BIZ UDPゴシック" panose="020B0400000000000000" pitchFamily="50" charset="-128"/>
                <a:ea typeface="BIZ UDPゴシック" panose="020B0400000000000000" pitchFamily="50" charset="-128"/>
              </a:rPr>
              <a:t>・唐津</a:t>
            </a:r>
            <a:r>
              <a:rPr kumimoji="1" lang="ja-JP" altLang="en-US" sz="3200" b="1" u="sng" dirty="0">
                <a:solidFill>
                  <a:srgbClr val="FF0000"/>
                </a:solidFill>
                <a:latin typeface="BIZ UDPゴシック" panose="020B0400000000000000" pitchFamily="50" charset="-128"/>
                <a:ea typeface="BIZ UDPゴシック" panose="020B0400000000000000" pitchFamily="50" charset="-128"/>
              </a:rPr>
              <a:t>市民が何度でも訪れ利用できる空間</a:t>
            </a:r>
            <a:r>
              <a:rPr kumimoji="1" lang="ja-JP" altLang="en-US" sz="3200" b="1" dirty="0">
                <a:latin typeface="BIZ UDPゴシック" panose="020B0400000000000000" pitchFamily="50" charset="-128"/>
                <a:ea typeface="BIZ UDPゴシック" panose="020B0400000000000000" pitchFamily="50" charset="-128"/>
              </a:rPr>
              <a:t>、事業の設計を希望</a:t>
            </a:r>
            <a:endParaRPr kumimoji="1" lang="en-US" altLang="ja-JP" sz="32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3200" b="1" dirty="0">
                <a:latin typeface="BIZ UDPゴシック" panose="020B0400000000000000" pitchFamily="50" charset="-128"/>
                <a:ea typeface="BIZ UDPゴシック" panose="020B0400000000000000" pitchFamily="50" charset="-128"/>
              </a:rPr>
              <a:t>・市民が</a:t>
            </a:r>
            <a:r>
              <a:rPr lang="ja-JP" altLang="en-US" sz="3200" b="1" dirty="0">
                <a:solidFill>
                  <a:srgbClr val="FF0000"/>
                </a:solidFill>
                <a:latin typeface="BIZ UDPゴシック" panose="020B0400000000000000" pitchFamily="50" charset="-128"/>
                <a:ea typeface="BIZ UDPゴシック" panose="020B0400000000000000" pitchFamily="50" charset="-128"/>
              </a:rPr>
              <a:t>交流を深め、愛着が持てる</a:t>
            </a:r>
            <a:r>
              <a:rPr lang="ja-JP" altLang="en-US" sz="3200" b="1" dirty="0">
                <a:latin typeface="BIZ UDPゴシック" panose="020B0400000000000000" pitchFamily="50" charset="-128"/>
                <a:ea typeface="BIZ UDPゴシック" panose="020B0400000000000000" pitchFamily="50" charset="-128"/>
              </a:rPr>
              <a:t>市民会館を望む</a:t>
            </a:r>
            <a:endParaRPr lang="en-US" altLang="ja-JP" sz="3200" b="1" dirty="0">
              <a:latin typeface="BIZ UDPゴシック" panose="020B0400000000000000" pitchFamily="50" charset="-128"/>
              <a:ea typeface="BIZ UDPゴシック" panose="020B0400000000000000" pitchFamily="50" charset="-128"/>
            </a:endParaRPr>
          </a:p>
          <a:p>
            <a:pPr algn="l">
              <a:lnSpc>
                <a:spcPct val="100000"/>
              </a:lnSpc>
            </a:pPr>
            <a:r>
              <a:rPr kumimoji="1" lang="ja-JP" altLang="en-US" sz="3200" b="1" dirty="0">
                <a:latin typeface="BIZ UDPゴシック" panose="020B0400000000000000" pitchFamily="50" charset="-128"/>
                <a:ea typeface="BIZ UDPゴシック" panose="020B0400000000000000" pitchFamily="50" charset="-128"/>
              </a:rPr>
              <a:t>・</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何度来ても楽しめる施設</a:t>
            </a:r>
            <a:r>
              <a:rPr kumimoji="1" lang="ja-JP" altLang="en-US" sz="3200" b="1" dirty="0">
                <a:latin typeface="BIZ UDPゴシック" panose="020B0400000000000000" pitchFamily="50" charset="-128"/>
                <a:ea typeface="BIZ UDPゴシック" panose="020B0400000000000000" pitchFamily="50" charset="-128"/>
              </a:rPr>
              <a:t>（遠方の方に喜んでもらえるデザイン</a:t>
            </a:r>
            <a:endParaRPr kumimoji="1" lang="en-US" altLang="ja-JP" sz="32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3200" b="1" dirty="0">
                <a:latin typeface="BIZ UDPゴシック" panose="020B0400000000000000" pitchFamily="50" charset="-128"/>
                <a:ea typeface="BIZ UDPゴシック" panose="020B0400000000000000" pitchFamily="50" charset="-128"/>
              </a:rPr>
              <a:t>・芸術文化は</a:t>
            </a:r>
            <a:r>
              <a:rPr lang="ja-JP" altLang="en-US" sz="3200" b="1" dirty="0">
                <a:solidFill>
                  <a:srgbClr val="FF0000"/>
                </a:solidFill>
                <a:latin typeface="BIZ UDPゴシック" panose="020B0400000000000000" pitchFamily="50" charset="-128"/>
                <a:ea typeface="BIZ UDPゴシック" panose="020B0400000000000000" pitchFamily="50" charset="-128"/>
              </a:rPr>
              <a:t>普遍</a:t>
            </a:r>
            <a:r>
              <a:rPr lang="ja-JP" altLang="en-US" sz="3200" b="1" dirty="0">
                <a:latin typeface="BIZ UDPゴシック" panose="020B0400000000000000" pitchFamily="50" charset="-128"/>
                <a:ea typeface="BIZ UDPゴシック" panose="020B0400000000000000" pitchFamily="50" charset="-128"/>
              </a:rPr>
              <a:t>（市外の方から利用したいホール、千席は必要）</a:t>
            </a:r>
            <a:endParaRPr lang="en-US" altLang="ja-JP" sz="32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3200" b="1" dirty="0">
                <a:latin typeface="BIZ UDPゴシック" panose="020B0400000000000000" pitchFamily="50" charset="-128"/>
                <a:ea typeface="BIZ UDPゴシック" panose="020B0400000000000000" pitchFamily="50" charset="-128"/>
              </a:rPr>
              <a:t>・</a:t>
            </a:r>
            <a:r>
              <a:rPr lang="ja-JP" altLang="en-US" sz="3200" b="1" u="sng" dirty="0">
                <a:solidFill>
                  <a:srgbClr val="FF0000"/>
                </a:solidFill>
                <a:latin typeface="BIZ UDPゴシック" panose="020B0400000000000000" pitchFamily="50" charset="-128"/>
                <a:ea typeface="BIZ UDPゴシック" panose="020B0400000000000000" pitchFamily="50" charset="-128"/>
              </a:rPr>
              <a:t>曳山展示場は現地建替え</a:t>
            </a:r>
            <a:r>
              <a:rPr lang="ja-JP" altLang="en-US" sz="3200" b="1" dirty="0">
                <a:latin typeface="BIZ UDPゴシック" panose="020B0400000000000000" pitchFamily="50" charset="-128"/>
                <a:ea typeface="BIZ UDPゴシック" panose="020B0400000000000000" pitchFamily="50" charset="-128"/>
              </a:rPr>
              <a:t>（和風の外観、</a:t>
            </a:r>
            <a:r>
              <a:rPr lang="ja-JP" altLang="en-US" sz="3200" b="1" u="sng" dirty="0">
                <a:solidFill>
                  <a:srgbClr val="FF0000"/>
                </a:solidFill>
                <a:latin typeface="BIZ UDPゴシック" panose="020B0400000000000000" pitchFamily="50" charset="-128"/>
                <a:ea typeface="BIZ UDPゴシック" panose="020B0400000000000000" pitchFamily="50" charset="-128"/>
              </a:rPr>
              <a:t>駐車場の確保が可能</a:t>
            </a:r>
            <a:r>
              <a:rPr lang="ja-JP" altLang="en-US" sz="3200" b="1" dirty="0">
                <a:latin typeface="BIZ UDPゴシック" panose="020B0400000000000000" pitchFamily="50" charset="-128"/>
                <a:ea typeface="BIZ UDPゴシック" panose="020B0400000000000000" pitchFamily="50" charset="-128"/>
              </a:rPr>
              <a:t>）</a:t>
            </a:r>
            <a:endParaRPr kumimoji="1" lang="en-US" altLang="ja-JP" sz="3200" b="1" dirty="0">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a:cxnSpLocks/>
          </p:cNvCxnSpPr>
          <p:nvPr/>
        </p:nvCxnSpPr>
        <p:spPr>
          <a:xfrm>
            <a:off x="522513" y="1125416"/>
            <a:ext cx="119776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512466" y="6531939"/>
            <a:ext cx="11987683"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22</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682277" y="1199872"/>
            <a:ext cx="2927197" cy="52284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賛成・改善</a:t>
            </a:r>
          </a:p>
        </p:txBody>
      </p:sp>
      <p:sp>
        <p:nvSpPr>
          <p:cNvPr id="4" name="テキスト ボックス 3">
            <a:extLst>
              <a:ext uri="{FF2B5EF4-FFF2-40B4-BE49-F238E27FC236}">
                <a16:creationId xmlns:a16="http://schemas.microsoft.com/office/drawing/2014/main" id="{E91C3544-C85E-489A-8A3B-7799A6892E2F}"/>
              </a:ext>
            </a:extLst>
          </p:cNvPr>
          <p:cNvSpPr txBox="1"/>
          <p:nvPr/>
        </p:nvSpPr>
        <p:spPr>
          <a:xfrm>
            <a:off x="10537371" y="1235764"/>
            <a:ext cx="1510141" cy="584775"/>
          </a:xfrm>
          <a:prstGeom prst="rect">
            <a:avLst/>
          </a:prstGeom>
          <a:noFill/>
        </p:spPr>
        <p:txBody>
          <a:bodyPr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（抜粋）</a:t>
            </a:r>
          </a:p>
        </p:txBody>
      </p:sp>
    </p:spTree>
    <p:extLst>
      <p:ext uri="{BB962C8B-B14F-4D97-AF65-F5344CB8AC3E}">
        <p14:creationId xmlns:p14="http://schemas.microsoft.com/office/powerpoint/2010/main" val="2910918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82277" y="392094"/>
            <a:ext cx="11595796" cy="641058"/>
          </a:xfrm>
        </p:spPr>
        <p:txBody>
          <a:bodyPr>
            <a:normAutofit fontScale="90000"/>
          </a:bodyPr>
          <a:lstStyle/>
          <a:p>
            <a:r>
              <a:rPr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③</a:t>
            </a:r>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市民の意見（パブリックコメントより）</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522514" y="1797175"/>
            <a:ext cx="11977635" cy="4532152"/>
          </a:xfrm>
          <a:solidFill>
            <a:schemeClr val="accent3">
              <a:lumMod val="40000"/>
              <a:lumOff val="60000"/>
            </a:schemeClr>
          </a:solidFill>
        </p:spPr>
        <p:txBody>
          <a:bodyPr>
            <a:normAutofit/>
          </a:bodyPr>
          <a:lstStyle/>
          <a:p>
            <a:pPr algn="l">
              <a:lnSpc>
                <a:spcPct val="100000"/>
              </a:lnSpc>
            </a:pPr>
            <a:r>
              <a:rPr kumimoji="1" lang="ja-JP" altLang="en-US" sz="2800" b="1" dirty="0">
                <a:latin typeface="BIZ UDPゴシック" panose="020B0400000000000000" pitchFamily="50" charset="-128"/>
                <a:ea typeface="BIZ UDPゴシック" panose="020B0400000000000000" pitchFamily="50" charset="-128"/>
              </a:rPr>
              <a:t>・イベントの</a:t>
            </a:r>
            <a:r>
              <a:rPr kumimoji="1" lang="ja-JP" altLang="en-US" sz="2800" b="1" u="sng" dirty="0">
                <a:solidFill>
                  <a:srgbClr val="FF0000"/>
                </a:solidFill>
                <a:latin typeface="BIZ UDPゴシック" panose="020B0400000000000000" pitchFamily="50" charset="-128"/>
                <a:ea typeface="BIZ UDPゴシック" panose="020B0400000000000000" pitchFamily="50" charset="-128"/>
              </a:rPr>
              <a:t>稼働率が低いと収益率も低い</a:t>
            </a:r>
            <a:r>
              <a:rPr kumimoji="1" lang="ja-JP" altLang="en-US" sz="2800" b="1" dirty="0">
                <a:latin typeface="BIZ UDPゴシック" panose="020B0400000000000000" pitchFamily="50" charset="-128"/>
                <a:ea typeface="BIZ UDPゴシック" panose="020B0400000000000000" pitchFamily="50" charset="-128"/>
              </a:rPr>
              <a:t>。経済基盤も弱くなり克服が課題</a:t>
            </a:r>
            <a:endParaRPr kumimoji="1" lang="en-US" altLang="ja-JP" sz="28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800" b="1" dirty="0">
                <a:latin typeface="BIZ UDPゴシック" panose="020B0400000000000000" pitchFamily="50" charset="-128"/>
                <a:ea typeface="BIZ UDPゴシック" panose="020B0400000000000000" pitchFamily="50" charset="-128"/>
              </a:rPr>
              <a:t>・</a:t>
            </a:r>
            <a:r>
              <a:rPr lang="ja-JP" altLang="en-US" sz="2800" b="1" dirty="0">
                <a:solidFill>
                  <a:srgbClr val="FF0000"/>
                </a:solidFill>
                <a:latin typeface="BIZ UDPゴシック" panose="020B0400000000000000" pitchFamily="50" charset="-128"/>
                <a:ea typeface="BIZ UDPゴシック" panose="020B0400000000000000" pitchFamily="50" charset="-128"/>
              </a:rPr>
              <a:t>集客が望めない状況</a:t>
            </a:r>
            <a:r>
              <a:rPr lang="ja-JP" altLang="en-US" sz="2800" b="1" dirty="0">
                <a:latin typeface="BIZ UDPゴシック" panose="020B0400000000000000" pitchFamily="50" charset="-128"/>
                <a:ea typeface="BIZ UDPゴシック" panose="020B0400000000000000" pitchFamily="50" charset="-128"/>
              </a:rPr>
              <a:t>も地域住民と関わりながら</a:t>
            </a:r>
            <a:r>
              <a:rPr lang="ja-JP" altLang="en-US" sz="2800" b="1" dirty="0">
                <a:solidFill>
                  <a:srgbClr val="FF0000"/>
                </a:solidFill>
                <a:latin typeface="BIZ UDPゴシック" panose="020B0400000000000000" pitchFamily="50" charset="-128"/>
                <a:ea typeface="BIZ UDPゴシック" panose="020B0400000000000000" pitchFamily="50" charset="-128"/>
              </a:rPr>
              <a:t>どう協議していくのか</a:t>
            </a:r>
            <a:endParaRPr lang="en-US" altLang="ja-JP" sz="2800" b="1" dirty="0">
              <a:solidFill>
                <a:srgbClr val="FF0000"/>
              </a:solidFill>
              <a:latin typeface="BIZ UDPゴシック" panose="020B0400000000000000" pitchFamily="50" charset="-128"/>
              <a:ea typeface="BIZ UDPゴシック" panose="020B0400000000000000" pitchFamily="50" charset="-128"/>
            </a:endParaRPr>
          </a:p>
          <a:p>
            <a:pPr algn="l">
              <a:lnSpc>
                <a:spcPct val="100000"/>
              </a:lnSpc>
            </a:pPr>
            <a:r>
              <a:rPr kumimoji="1" lang="ja-JP" altLang="en-US" sz="2800" b="1" dirty="0">
                <a:latin typeface="BIZ UDPゴシック" panose="020B0400000000000000" pitchFamily="50" charset="-128"/>
                <a:ea typeface="BIZ UDPゴシック" panose="020B0400000000000000" pitchFamily="50" charset="-128"/>
              </a:rPr>
              <a:t>・現地建替えには</a:t>
            </a:r>
            <a:r>
              <a:rPr kumimoji="1" lang="ja-JP" altLang="en-US" sz="2800" b="1" dirty="0">
                <a:solidFill>
                  <a:srgbClr val="FF0000"/>
                </a:solidFill>
                <a:latin typeface="BIZ UDPゴシック" panose="020B0400000000000000" pitchFamily="50" charset="-128"/>
                <a:ea typeface="BIZ UDPゴシック" panose="020B0400000000000000" pitchFamily="50" charset="-128"/>
              </a:rPr>
              <a:t>反対</a:t>
            </a:r>
            <a:r>
              <a:rPr kumimoji="1" lang="ja-JP" altLang="en-US" sz="2800" b="1" dirty="0">
                <a:latin typeface="BIZ UDPゴシック" panose="020B0400000000000000" pitchFamily="50" charset="-128"/>
                <a:ea typeface="BIZ UDPゴシック" panose="020B0400000000000000" pitchFamily="50" charset="-128"/>
              </a:rPr>
              <a:t>（</a:t>
            </a:r>
            <a:r>
              <a:rPr kumimoji="1" lang="ja-JP" altLang="en-US" sz="2800" b="1" u="sng" dirty="0">
                <a:solidFill>
                  <a:srgbClr val="FF0000"/>
                </a:solidFill>
                <a:latin typeface="BIZ UDPゴシック" panose="020B0400000000000000" pitchFamily="50" charset="-128"/>
                <a:ea typeface="BIZ UDPゴシック" panose="020B0400000000000000" pitchFamily="50" charset="-128"/>
              </a:rPr>
              <a:t>敷地が狭い</a:t>
            </a:r>
            <a:r>
              <a:rPr kumimoji="1" lang="ja-JP" altLang="en-US" sz="2800" b="1" dirty="0">
                <a:latin typeface="BIZ UDPゴシック" panose="020B0400000000000000" pitchFamily="50" charset="-128"/>
                <a:ea typeface="BIZ UDPゴシック" panose="020B0400000000000000" pitchFamily="50" charset="-128"/>
              </a:rPr>
              <a:t>。車社会において</a:t>
            </a:r>
            <a:r>
              <a:rPr kumimoji="1" lang="ja-JP" altLang="en-US" sz="2800" b="1" u="sng" dirty="0">
                <a:solidFill>
                  <a:srgbClr val="FF0000"/>
                </a:solidFill>
                <a:latin typeface="BIZ UDPゴシック" panose="020B0400000000000000" pitchFamily="50" charset="-128"/>
                <a:ea typeface="BIZ UDPゴシック" panose="020B0400000000000000" pitchFamily="50" charset="-128"/>
              </a:rPr>
              <a:t>駐車場が確保できない</a:t>
            </a:r>
            <a:r>
              <a:rPr kumimoji="1" lang="ja-JP" altLang="en-US" sz="2800" b="1" dirty="0">
                <a:latin typeface="BIZ UDPゴシック" panose="020B0400000000000000" pitchFamily="50" charset="-128"/>
                <a:ea typeface="BIZ UDPゴシック" panose="020B0400000000000000" pitchFamily="50" charset="-128"/>
              </a:rPr>
              <a:t>）</a:t>
            </a:r>
            <a:endParaRPr kumimoji="1" lang="en-US" altLang="ja-JP" sz="28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800" b="1" dirty="0">
                <a:latin typeface="BIZ UDPゴシック" panose="020B0400000000000000" pitchFamily="50" charset="-128"/>
                <a:ea typeface="BIZ UDPゴシック" panose="020B0400000000000000" pitchFamily="50" charset="-128"/>
              </a:rPr>
              <a:t>・</a:t>
            </a:r>
            <a:r>
              <a:rPr lang="ja-JP" altLang="en-US" sz="2800" b="1" dirty="0">
                <a:solidFill>
                  <a:srgbClr val="FF0000"/>
                </a:solidFill>
                <a:latin typeface="BIZ UDPゴシック" panose="020B0400000000000000" pitchFamily="50" charset="-128"/>
                <a:ea typeface="BIZ UDPゴシック" panose="020B0400000000000000" pitchFamily="50" charset="-128"/>
              </a:rPr>
              <a:t>他所で建替える</a:t>
            </a:r>
            <a:r>
              <a:rPr lang="ja-JP" altLang="en-US" sz="2800" b="1" dirty="0">
                <a:latin typeface="BIZ UDPゴシック" panose="020B0400000000000000" pitchFamily="50" charset="-128"/>
                <a:ea typeface="BIZ UDPゴシック" panose="020B0400000000000000" pitchFamily="50" charset="-128"/>
              </a:rPr>
              <a:t>（広々とした自然豊かさを感じる環境で建設すべき。唐津 </a:t>
            </a:r>
            <a:endParaRPr lang="en-US" altLang="ja-JP" sz="2800" b="1" dirty="0">
              <a:latin typeface="BIZ UDPゴシック" panose="020B0400000000000000" pitchFamily="50" charset="-128"/>
              <a:ea typeface="BIZ UDPゴシック" panose="020B0400000000000000" pitchFamily="50" charset="-128"/>
            </a:endParaRPr>
          </a:p>
          <a:p>
            <a:pPr algn="l">
              <a:lnSpc>
                <a:spcPct val="100000"/>
              </a:lnSpc>
            </a:pPr>
            <a:r>
              <a:rPr lang="en-US" altLang="ja-JP" sz="2800" b="1" dirty="0">
                <a:latin typeface="BIZ UDPゴシック" panose="020B0400000000000000" pitchFamily="50" charset="-128"/>
                <a:ea typeface="BIZ UDPゴシック" panose="020B0400000000000000" pitchFamily="50" charset="-128"/>
              </a:rPr>
              <a:t> </a:t>
            </a:r>
            <a:r>
              <a:rPr lang="ja-JP" altLang="en-US" sz="2800" b="1" dirty="0">
                <a:latin typeface="BIZ UDPゴシック" panose="020B0400000000000000" pitchFamily="50" charset="-128"/>
                <a:ea typeface="BIZ UDPゴシック" panose="020B0400000000000000" pitchFamily="50" charset="-128"/>
              </a:rPr>
              <a:t>焼会館を同所につくり、唐津焼の魅力を高め他県からの観光客を呼込む）</a:t>
            </a:r>
            <a:endParaRPr lang="en-US" altLang="ja-JP" sz="28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800" b="1" dirty="0">
                <a:latin typeface="BIZ UDPゴシック" panose="020B0400000000000000" pitchFamily="50" charset="-128"/>
                <a:ea typeface="BIZ UDPゴシック" panose="020B0400000000000000" pitchFamily="50" charset="-128"/>
              </a:rPr>
              <a:t>・市民会館建設は</a:t>
            </a:r>
            <a:r>
              <a:rPr lang="ja-JP" altLang="en-US" sz="2800" b="1" u="sng" dirty="0">
                <a:solidFill>
                  <a:srgbClr val="FF0000"/>
                </a:solidFill>
                <a:latin typeface="BIZ UDPゴシック" panose="020B0400000000000000" pitchFamily="50" charset="-128"/>
                <a:ea typeface="BIZ UDPゴシック" panose="020B0400000000000000" pitchFamily="50" charset="-128"/>
              </a:rPr>
              <a:t>市民の間から熱望の声も無く</a:t>
            </a:r>
            <a:r>
              <a:rPr lang="ja-JP" altLang="en-US" sz="2800" b="1" dirty="0">
                <a:latin typeface="BIZ UDPゴシック" panose="020B0400000000000000" pitchFamily="50" charset="-128"/>
                <a:ea typeface="BIZ UDPゴシック" panose="020B0400000000000000" pitchFamily="50" charset="-128"/>
              </a:rPr>
              <a:t>、話題に上ることも少ない</a:t>
            </a:r>
            <a:endParaRPr lang="en-US" altLang="ja-JP" sz="28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800" b="1" dirty="0">
                <a:latin typeface="BIZ UDPゴシック" panose="020B0400000000000000" pitchFamily="50" charset="-128"/>
                <a:ea typeface="BIZ UDPゴシック" panose="020B0400000000000000" pitchFamily="50" charset="-128"/>
              </a:rPr>
              <a:t>・特例債消化を最大目的としてる建設ありきで、市行政の暴走。</a:t>
            </a:r>
            <a:r>
              <a:rPr lang="ja-JP" altLang="en-US" sz="2800" b="1" u="sng" dirty="0">
                <a:solidFill>
                  <a:srgbClr val="FF0000"/>
                </a:solidFill>
                <a:latin typeface="BIZ UDPゴシック" panose="020B0400000000000000" pitchFamily="50" charset="-128"/>
                <a:ea typeface="BIZ UDPゴシック" panose="020B0400000000000000" pitchFamily="50" charset="-128"/>
              </a:rPr>
              <a:t>大型事業の</a:t>
            </a:r>
            <a:endParaRPr lang="en-US" altLang="ja-JP" sz="2800" b="1" u="sng" dirty="0">
              <a:solidFill>
                <a:srgbClr val="FF0000"/>
              </a:solidFill>
              <a:latin typeface="BIZ UDPゴシック" panose="020B0400000000000000" pitchFamily="50" charset="-128"/>
              <a:ea typeface="BIZ UDPゴシック" panose="020B0400000000000000" pitchFamily="50" charset="-128"/>
            </a:endParaRPr>
          </a:p>
          <a:p>
            <a:pPr algn="l">
              <a:lnSpc>
                <a:spcPct val="100000"/>
              </a:lnSpc>
            </a:pPr>
            <a:r>
              <a:rPr lang="ja-JP" altLang="en-US" sz="2800" b="1" dirty="0">
                <a:latin typeface="BIZ UDPゴシック" panose="020B0400000000000000" pitchFamily="50" charset="-128"/>
                <a:ea typeface="BIZ UDPゴシック" panose="020B0400000000000000" pitchFamily="50" charset="-128"/>
              </a:rPr>
              <a:t>　</a:t>
            </a:r>
            <a:r>
              <a:rPr lang="ja-JP" altLang="en-US" sz="2800" b="1" u="sng" dirty="0">
                <a:solidFill>
                  <a:srgbClr val="FF0000"/>
                </a:solidFill>
                <a:latin typeface="BIZ UDPゴシック" panose="020B0400000000000000" pitchFamily="50" charset="-128"/>
                <a:ea typeface="BIZ UDPゴシック" panose="020B0400000000000000" pitchFamily="50" charset="-128"/>
              </a:rPr>
              <a:t>執行は市民発意と同意が最優先事項</a:t>
            </a:r>
            <a:r>
              <a:rPr lang="ja-JP" altLang="en-US" sz="2800" b="1" dirty="0">
                <a:latin typeface="BIZ UDPゴシック" panose="020B0400000000000000" pitchFamily="50" charset="-128"/>
                <a:ea typeface="BIZ UDPゴシック" panose="020B0400000000000000" pitchFamily="50" charset="-128"/>
              </a:rPr>
              <a:t>である。</a:t>
            </a:r>
            <a:endParaRPr lang="en-US" altLang="ja-JP" sz="2800" b="1" dirty="0">
              <a:latin typeface="BIZ UDPゴシック" panose="020B0400000000000000" pitchFamily="50" charset="-128"/>
              <a:ea typeface="BIZ UDPゴシック" panose="020B0400000000000000" pitchFamily="50" charset="-128"/>
            </a:endParaRPr>
          </a:p>
          <a:p>
            <a:pPr algn="l">
              <a:lnSpc>
                <a:spcPct val="100000"/>
              </a:lnSpc>
            </a:pPr>
            <a:endParaRPr kumimoji="1" lang="en-US" altLang="ja-JP" sz="2800" b="1" dirty="0">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a:cxnSpLocks/>
          </p:cNvCxnSpPr>
          <p:nvPr/>
        </p:nvCxnSpPr>
        <p:spPr>
          <a:xfrm>
            <a:off x="522513" y="1125416"/>
            <a:ext cx="119776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512466" y="6531939"/>
            <a:ext cx="11987683"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23</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682277" y="1199872"/>
            <a:ext cx="3076923" cy="52284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反対・問題提起</a:t>
            </a:r>
          </a:p>
        </p:txBody>
      </p:sp>
      <p:sp>
        <p:nvSpPr>
          <p:cNvPr id="4" name="テキスト ボックス 3">
            <a:extLst>
              <a:ext uri="{FF2B5EF4-FFF2-40B4-BE49-F238E27FC236}">
                <a16:creationId xmlns:a16="http://schemas.microsoft.com/office/drawing/2014/main" id="{E91C3544-C85E-489A-8A3B-7799A6892E2F}"/>
              </a:ext>
            </a:extLst>
          </p:cNvPr>
          <p:cNvSpPr txBox="1"/>
          <p:nvPr/>
        </p:nvSpPr>
        <p:spPr>
          <a:xfrm>
            <a:off x="10537371" y="1235764"/>
            <a:ext cx="1510141" cy="584775"/>
          </a:xfrm>
          <a:prstGeom prst="rect">
            <a:avLst/>
          </a:prstGeom>
          <a:noFill/>
        </p:spPr>
        <p:txBody>
          <a:bodyPr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（抜粋）</a:t>
            </a:r>
          </a:p>
        </p:txBody>
      </p:sp>
    </p:spTree>
    <p:extLst>
      <p:ext uri="{BB962C8B-B14F-4D97-AF65-F5344CB8AC3E}">
        <p14:creationId xmlns:p14="http://schemas.microsoft.com/office/powerpoint/2010/main" val="1705944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82277" y="314586"/>
            <a:ext cx="11595796" cy="641058"/>
          </a:xfrm>
        </p:spPr>
        <p:txBody>
          <a:bodyPr>
            <a:normAutofit fontScale="90000"/>
          </a:bodyPr>
          <a:lstStyle/>
          <a:p>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④　基本計画時の建設規制と施設構成</a:t>
            </a:r>
          </a:p>
        </p:txBody>
      </p:sp>
      <p:cxnSp>
        <p:nvCxnSpPr>
          <p:cNvPr id="5" name="直線コネクタ 4">
            <a:extLst>
              <a:ext uri="{FF2B5EF4-FFF2-40B4-BE49-F238E27FC236}">
                <a16:creationId xmlns:a16="http://schemas.microsoft.com/office/drawing/2014/main" id="{D6BA328A-7A75-4985-9ACE-AA885810B920}"/>
              </a:ext>
            </a:extLst>
          </p:cNvPr>
          <p:cNvCxnSpPr>
            <a:cxnSpLocks/>
          </p:cNvCxnSpPr>
          <p:nvPr/>
        </p:nvCxnSpPr>
        <p:spPr>
          <a:xfrm>
            <a:off x="522513" y="983780"/>
            <a:ext cx="119776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522513" y="6633455"/>
            <a:ext cx="11987683"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24</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8787D377-0BA0-4804-9AB9-C03CB3D5FFF2}"/>
              </a:ext>
            </a:extLst>
          </p:cNvPr>
          <p:cNvPicPr>
            <a:picLocks noChangeAspect="1"/>
          </p:cNvPicPr>
          <p:nvPr/>
        </p:nvPicPr>
        <p:blipFill>
          <a:blip r:embed="rId2"/>
          <a:stretch>
            <a:fillRect/>
          </a:stretch>
        </p:blipFill>
        <p:spPr>
          <a:xfrm>
            <a:off x="512466" y="1684245"/>
            <a:ext cx="6388924" cy="3573946"/>
          </a:xfrm>
          <a:prstGeom prst="rect">
            <a:avLst/>
          </a:prstGeom>
          <a:ln w="12700">
            <a:solidFill>
              <a:schemeClr val="tx1"/>
            </a:solidFill>
          </a:ln>
        </p:spPr>
      </p:pic>
      <p:sp>
        <p:nvSpPr>
          <p:cNvPr id="16" name="テキスト ボックス 15">
            <a:extLst>
              <a:ext uri="{FF2B5EF4-FFF2-40B4-BE49-F238E27FC236}">
                <a16:creationId xmlns:a16="http://schemas.microsoft.com/office/drawing/2014/main" id="{03DF6559-0296-4740-9BC6-2FDA330AA8BA}"/>
              </a:ext>
            </a:extLst>
          </p:cNvPr>
          <p:cNvSpPr txBox="1"/>
          <p:nvPr/>
        </p:nvSpPr>
        <p:spPr>
          <a:xfrm>
            <a:off x="522513" y="1141988"/>
            <a:ext cx="2236510" cy="400110"/>
          </a:xfrm>
          <a:prstGeom prst="rect">
            <a:avLst/>
          </a:prstGeom>
          <a:noFill/>
        </p:spPr>
        <p:txBody>
          <a:bodyPr wrap="none" rtlCol="0">
            <a:spAutoFit/>
          </a:bodyPr>
          <a:lstStyle/>
          <a:p>
            <a:r>
              <a:rPr kumimoji="1" lang="ja-JP" altLang="en-US" sz="2000" dirty="0">
                <a:latin typeface="BIZ UDPゴシック" panose="020B0400000000000000" pitchFamily="50" charset="-128"/>
                <a:ea typeface="BIZ UDPゴシック" panose="020B0400000000000000" pitchFamily="50" charset="-128"/>
              </a:rPr>
              <a:t>旧文化会館の状況</a:t>
            </a:r>
          </a:p>
        </p:txBody>
      </p:sp>
      <p:sp>
        <p:nvSpPr>
          <p:cNvPr id="17" name="テキスト ボックス 16">
            <a:extLst>
              <a:ext uri="{FF2B5EF4-FFF2-40B4-BE49-F238E27FC236}">
                <a16:creationId xmlns:a16="http://schemas.microsoft.com/office/drawing/2014/main" id="{4D640A37-2F1F-48F8-9F56-5BB91E57581B}"/>
              </a:ext>
            </a:extLst>
          </p:cNvPr>
          <p:cNvSpPr txBox="1"/>
          <p:nvPr/>
        </p:nvSpPr>
        <p:spPr>
          <a:xfrm>
            <a:off x="512467" y="5516880"/>
            <a:ext cx="6388923" cy="923330"/>
          </a:xfrm>
          <a:prstGeom prst="rect">
            <a:avLst/>
          </a:prstGeom>
          <a:solidFill>
            <a:schemeClr val="bg2"/>
          </a:solidFill>
        </p:spPr>
        <p:txBody>
          <a:bodyPr wrap="square" rtlCol="0">
            <a:spAutoFit/>
          </a:bodyPr>
          <a:lstStyle/>
          <a:p>
            <a:r>
              <a:rPr kumimoji="1" lang="ja-JP" altLang="en-US" b="1" dirty="0"/>
              <a:t>法的な規制により、現施設の改築（同規模など）の条件と</a:t>
            </a:r>
            <a:endParaRPr kumimoji="1" lang="en-US" altLang="ja-JP" b="1" dirty="0"/>
          </a:p>
          <a:p>
            <a:r>
              <a:rPr lang="ja-JP" altLang="en-US" b="1" dirty="0"/>
              <a:t>従前の収容能力を超えないこと。</a:t>
            </a:r>
            <a:endParaRPr lang="en-US" altLang="ja-JP" b="1" dirty="0"/>
          </a:p>
          <a:p>
            <a:r>
              <a:rPr kumimoji="1" lang="en-US" altLang="ja-JP" b="1" dirty="0">
                <a:solidFill>
                  <a:srgbClr val="FF0000"/>
                </a:solidFill>
              </a:rPr>
              <a:t>※</a:t>
            </a:r>
            <a:r>
              <a:rPr lang="ja-JP" altLang="en-US" b="1" dirty="0">
                <a:solidFill>
                  <a:srgbClr val="FF0000"/>
                </a:solidFill>
              </a:rPr>
              <a:t>図の枠線内の</a:t>
            </a:r>
            <a:r>
              <a:rPr kumimoji="1" lang="ja-JP" altLang="en-US" b="1" dirty="0">
                <a:solidFill>
                  <a:srgbClr val="FF0000"/>
                </a:solidFill>
              </a:rPr>
              <a:t>敷地内しか建設できない。</a:t>
            </a:r>
          </a:p>
        </p:txBody>
      </p:sp>
      <p:sp>
        <p:nvSpPr>
          <p:cNvPr id="18" name="テキスト ボックス 17">
            <a:extLst>
              <a:ext uri="{FF2B5EF4-FFF2-40B4-BE49-F238E27FC236}">
                <a16:creationId xmlns:a16="http://schemas.microsoft.com/office/drawing/2014/main" id="{8FABA295-64FC-445B-ABC4-3FA657A1441B}"/>
              </a:ext>
            </a:extLst>
          </p:cNvPr>
          <p:cNvSpPr txBox="1"/>
          <p:nvPr/>
        </p:nvSpPr>
        <p:spPr>
          <a:xfrm>
            <a:off x="7004576" y="1113121"/>
            <a:ext cx="3005951" cy="400110"/>
          </a:xfrm>
          <a:prstGeom prst="rect">
            <a:avLst/>
          </a:prstGeom>
          <a:noFill/>
        </p:spPr>
        <p:txBody>
          <a:bodyPr wrap="none" rtlCol="0">
            <a:spAutoFit/>
          </a:bodyPr>
          <a:lstStyle/>
          <a:p>
            <a:r>
              <a:rPr kumimoji="1" lang="ja-JP" altLang="en-US" sz="2000" dirty="0">
                <a:latin typeface="BIZ UDPゴシック" panose="020B0400000000000000" pitchFamily="50" charset="-128"/>
                <a:ea typeface="BIZ UDPゴシック" panose="020B0400000000000000" pitchFamily="50" charset="-128"/>
              </a:rPr>
              <a:t>基本計画時の施設の構成</a:t>
            </a:r>
            <a:endParaRPr kumimoji="1" lang="en-US" altLang="ja-JP" sz="2000" dirty="0">
              <a:latin typeface="BIZ UDPゴシック" panose="020B0400000000000000" pitchFamily="50" charset="-128"/>
              <a:ea typeface="BIZ UDPゴシック" panose="020B0400000000000000" pitchFamily="50" charset="-128"/>
            </a:endParaRPr>
          </a:p>
        </p:txBody>
      </p:sp>
      <p:sp>
        <p:nvSpPr>
          <p:cNvPr id="19" name="字幕 2">
            <a:extLst>
              <a:ext uri="{FF2B5EF4-FFF2-40B4-BE49-F238E27FC236}">
                <a16:creationId xmlns:a16="http://schemas.microsoft.com/office/drawing/2014/main" id="{A5FFA3DD-EE1D-4EF2-8475-6D78DE28D39F}"/>
              </a:ext>
            </a:extLst>
          </p:cNvPr>
          <p:cNvSpPr>
            <a:spLocks noGrp="1"/>
          </p:cNvSpPr>
          <p:nvPr>
            <p:ph type="subTitle" idx="1"/>
          </p:nvPr>
        </p:nvSpPr>
        <p:spPr>
          <a:xfrm>
            <a:off x="7004576" y="1542097"/>
            <a:ext cx="5598759" cy="5063217"/>
          </a:xfrm>
          <a:solidFill>
            <a:schemeClr val="accent5">
              <a:lumMod val="20000"/>
              <a:lumOff val="80000"/>
            </a:schemeClr>
          </a:solidFill>
        </p:spPr>
        <p:txBody>
          <a:bodyPr>
            <a:normAutofit/>
          </a:bodyPr>
          <a:lstStyle/>
          <a:p>
            <a:pPr algn="l">
              <a:lnSpc>
                <a:spcPct val="100000"/>
              </a:lnSpc>
            </a:pPr>
            <a:r>
              <a:rPr kumimoji="1" lang="ja-JP" altLang="en-US" sz="2000" b="1" dirty="0">
                <a:latin typeface="BIZ UDPゴシック" panose="020B0400000000000000" pitchFamily="50" charset="-128"/>
                <a:ea typeface="BIZ UDPゴシック" panose="020B0400000000000000" pitchFamily="50" charset="-128"/>
              </a:rPr>
              <a:t>・市民会館機能と曳山展示場機能で構成</a:t>
            </a:r>
            <a:endParaRPr kumimoji="1" lang="en-US" altLang="ja-JP" sz="20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000" b="1" dirty="0">
                <a:solidFill>
                  <a:srgbClr val="FF0000"/>
                </a:solidFill>
                <a:latin typeface="BIZ UDPゴシック" panose="020B0400000000000000" pitchFamily="50" charset="-128"/>
                <a:ea typeface="BIZ UDPゴシック" panose="020B0400000000000000" pitchFamily="50" charset="-128"/>
              </a:rPr>
              <a:t>・市民会館</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a:p>
            <a:pPr algn="l">
              <a:lnSpc>
                <a:spcPct val="100000"/>
              </a:lnSpc>
            </a:pPr>
            <a:r>
              <a:rPr lang="ja-JP" altLang="en-US" sz="2000" b="1" dirty="0">
                <a:latin typeface="BIZ UDPゴシック" panose="020B0400000000000000" pitchFamily="50" charset="-128"/>
                <a:ea typeface="BIZ UDPゴシック" panose="020B0400000000000000" pitchFamily="50" charset="-128"/>
              </a:rPr>
              <a:t>　・大ホールは</a:t>
            </a:r>
            <a:r>
              <a:rPr lang="en-US" altLang="ja-JP" sz="2000" b="1" dirty="0">
                <a:latin typeface="BIZ UDPゴシック" panose="020B0400000000000000" pitchFamily="50" charset="-128"/>
                <a:ea typeface="BIZ UDPゴシック" panose="020B0400000000000000" pitchFamily="50" charset="-128"/>
              </a:rPr>
              <a:t>800</a:t>
            </a:r>
            <a:r>
              <a:rPr lang="ja-JP" altLang="en-US" sz="2000" b="1" dirty="0">
                <a:latin typeface="BIZ UDPゴシック" panose="020B0400000000000000" pitchFamily="50" charset="-128"/>
                <a:ea typeface="BIZ UDPゴシック" panose="020B0400000000000000" pitchFamily="50" charset="-128"/>
              </a:rPr>
              <a:t>人収容を確保（しながら、</a:t>
            </a:r>
            <a:endParaRPr lang="en-US" altLang="ja-JP" sz="20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000" b="1" dirty="0">
                <a:latin typeface="BIZ UDPゴシック" panose="020B0400000000000000" pitchFamily="50" charset="-128"/>
                <a:ea typeface="BIZ UDPゴシック" panose="020B0400000000000000" pitchFamily="50" charset="-128"/>
              </a:rPr>
              <a:t>　　有効な面積の使い方を工夫）</a:t>
            </a:r>
            <a:endParaRPr lang="en-US" altLang="ja-JP" sz="20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000" b="1" dirty="0">
                <a:latin typeface="BIZ UDPゴシック" panose="020B0400000000000000" pitchFamily="50" charset="-128"/>
                <a:ea typeface="BIZ UDPゴシック" panose="020B0400000000000000" pitchFamily="50" charset="-128"/>
              </a:rPr>
              <a:t>　・</a:t>
            </a:r>
            <a:r>
              <a:rPr kumimoji="1" lang="ja-JP" altLang="en-US" sz="2000" b="1" dirty="0">
                <a:latin typeface="BIZ UDPゴシック" panose="020B0400000000000000" pitchFamily="50" charset="-128"/>
                <a:ea typeface="BIZ UDPゴシック" panose="020B0400000000000000" pitchFamily="50" charset="-128"/>
              </a:rPr>
              <a:t>リハーサル室・練習室を新規に確保</a:t>
            </a:r>
            <a:endParaRPr kumimoji="1" lang="en-US" altLang="ja-JP" sz="20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000" b="1" dirty="0">
                <a:latin typeface="BIZ UDPゴシック" panose="020B0400000000000000" pitchFamily="50" charset="-128"/>
                <a:ea typeface="BIZ UDPゴシック" panose="020B0400000000000000" pitchFamily="50" charset="-128"/>
              </a:rPr>
              <a:t>　・リハーサル室は小ホールに利用可能</a:t>
            </a:r>
            <a:endParaRPr lang="en-US" altLang="ja-JP" sz="20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000" b="1" dirty="0">
                <a:latin typeface="BIZ UDPゴシック" panose="020B0400000000000000" pitchFamily="50" charset="-128"/>
                <a:ea typeface="BIZ UDPゴシック" panose="020B0400000000000000" pitchFamily="50" charset="-128"/>
              </a:rPr>
              <a:t>　・</a:t>
            </a:r>
            <a:r>
              <a:rPr kumimoji="1" lang="ja-JP" altLang="en-US" sz="2000" b="1" dirty="0">
                <a:latin typeface="BIZ UDPゴシック" panose="020B0400000000000000" pitchFamily="50" charset="-128"/>
                <a:ea typeface="BIZ UDPゴシック" panose="020B0400000000000000" pitchFamily="50" charset="-128"/>
              </a:rPr>
              <a:t>練習室は会議室・楽屋などに利用可能</a:t>
            </a:r>
            <a:endParaRPr kumimoji="1" lang="en-US" altLang="ja-JP" sz="20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000" b="1" dirty="0">
                <a:solidFill>
                  <a:srgbClr val="FF0000"/>
                </a:solidFill>
                <a:latin typeface="BIZ UDPゴシック" panose="020B0400000000000000" pitchFamily="50" charset="-128"/>
                <a:ea typeface="BIZ UDPゴシック" panose="020B0400000000000000" pitchFamily="50" charset="-128"/>
              </a:rPr>
              <a:t>・曳山展示場</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a:p>
            <a:pPr algn="l">
              <a:lnSpc>
                <a:spcPct val="100000"/>
              </a:lnSpc>
            </a:pPr>
            <a:r>
              <a:rPr kumimoji="1" lang="ja-JP" altLang="en-US" sz="2000" b="1" dirty="0">
                <a:latin typeface="BIZ UDPゴシック" panose="020B0400000000000000" pitchFamily="50" charset="-128"/>
                <a:ea typeface="BIZ UDPゴシック" panose="020B0400000000000000" pitchFamily="50" charset="-128"/>
              </a:rPr>
              <a:t>　・</a:t>
            </a:r>
            <a:r>
              <a:rPr kumimoji="1" lang="en-US" altLang="ja-JP" sz="2000" b="1" dirty="0">
                <a:latin typeface="BIZ UDPゴシック" panose="020B0400000000000000" pitchFamily="50" charset="-128"/>
                <a:ea typeface="BIZ UDPゴシック" panose="020B0400000000000000" pitchFamily="50" charset="-128"/>
              </a:rPr>
              <a:t>14</a:t>
            </a:r>
            <a:r>
              <a:rPr kumimoji="1" lang="ja-JP" altLang="en-US" sz="2000" b="1" dirty="0">
                <a:latin typeface="BIZ UDPゴシック" panose="020B0400000000000000" pitchFamily="50" charset="-128"/>
                <a:ea typeface="BIZ UDPゴシック" panose="020B0400000000000000" pitchFamily="50" charset="-128"/>
              </a:rPr>
              <a:t>台の常設展示、保管・観覧エリア</a:t>
            </a:r>
            <a:endParaRPr kumimoji="1" lang="en-US" altLang="ja-JP" sz="20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000" b="1" dirty="0">
                <a:latin typeface="BIZ UDPゴシック" panose="020B0400000000000000" pitchFamily="50" charset="-128"/>
                <a:ea typeface="BIZ UDPゴシック" panose="020B0400000000000000" pitchFamily="50" charset="-128"/>
              </a:rPr>
              <a:t>　・関連資料の展示エリア、体験コーナー</a:t>
            </a:r>
            <a:endParaRPr lang="en-US" altLang="ja-JP" sz="20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2000" b="1" dirty="0">
                <a:solidFill>
                  <a:srgbClr val="FF0000"/>
                </a:solidFill>
                <a:latin typeface="BIZ UDPゴシック" panose="020B0400000000000000" pitchFamily="50" charset="-128"/>
                <a:ea typeface="BIZ UDPゴシック" panose="020B0400000000000000" pitchFamily="50" charset="-128"/>
              </a:rPr>
              <a:t>・</a:t>
            </a:r>
            <a:r>
              <a:rPr lang="ja-JP" altLang="en-US" sz="2000" b="1" u="sng" dirty="0">
                <a:solidFill>
                  <a:srgbClr val="FF0000"/>
                </a:solidFill>
                <a:latin typeface="BIZ UDPゴシック" panose="020B0400000000000000" pitchFamily="50" charset="-128"/>
                <a:ea typeface="BIZ UDPゴシック" panose="020B0400000000000000" pitchFamily="50" charset="-128"/>
              </a:rPr>
              <a:t>共用ロビーの確保が重要</a:t>
            </a:r>
            <a:endParaRPr lang="en-US" altLang="ja-JP" sz="2000" b="1" u="sng" dirty="0">
              <a:solidFill>
                <a:srgbClr val="FF0000"/>
              </a:solidFill>
              <a:latin typeface="BIZ UDPゴシック" panose="020B0400000000000000" pitchFamily="50" charset="-128"/>
              <a:ea typeface="BIZ UDPゴシック" panose="020B0400000000000000" pitchFamily="50" charset="-128"/>
            </a:endParaRPr>
          </a:p>
          <a:p>
            <a:pPr algn="l">
              <a:lnSpc>
                <a:spcPct val="100000"/>
              </a:lnSpc>
            </a:pPr>
            <a:endParaRPr kumimoji="1" lang="en-US" altLang="ja-JP" sz="2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40753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82277" y="392094"/>
            <a:ext cx="11595796" cy="641058"/>
          </a:xfrm>
        </p:spPr>
        <p:txBody>
          <a:bodyPr>
            <a:normAutofit fontScale="90000"/>
          </a:bodyPr>
          <a:lstStyle/>
          <a:p>
            <a:r>
              <a:rPr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⑤　共用ロビーと中央通路の関係・駐車場の問題</a:t>
            </a:r>
            <a:endPar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a:cxnSpLocks/>
          </p:cNvCxnSpPr>
          <p:nvPr/>
        </p:nvCxnSpPr>
        <p:spPr>
          <a:xfrm>
            <a:off x="522513" y="1125416"/>
            <a:ext cx="119776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512466" y="6531939"/>
            <a:ext cx="11987683"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25</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433D77B2-FE5E-47EC-8FB3-4A7A5696877E}"/>
              </a:ext>
            </a:extLst>
          </p:cNvPr>
          <p:cNvPicPr>
            <a:picLocks noChangeAspect="1"/>
          </p:cNvPicPr>
          <p:nvPr/>
        </p:nvPicPr>
        <p:blipFill>
          <a:blip r:embed="rId2"/>
          <a:stretch>
            <a:fillRect/>
          </a:stretch>
        </p:blipFill>
        <p:spPr>
          <a:xfrm>
            <a:off x="6596379" y="3098820"/>
            <a:ext cx="5813697" cy="3546356"/>
          </a:xfrm>
          <a:prstGeom prst="rect">
            <a:avLst/>
          </a:prstGeom>
        </p:spPr>
      </p:pic>
      <p:pic>
        <p:nvPicPr>
          <p:cNvPr id="4" name="図 3">
            <a:extLst>
              <a:ext uri="{FF2B5EF4-FFF2-40B4-BE49-F238E27FC236}">
                <a16:creationId xmlns:a16="http://schemas.microsoft.com/office/drawing/2014/main" id="{AFDF319B-E6BE-4418-8003-5EA9E64AC697}"/>
              </a:ext>
            </a:extLst>
          </p:cNvPr>
          <p:cNvPicPr>
            <a:picLocks noChangeAspect="1"/>
          </p:cNvPicPr>
          <p:nvPr/>
        </p:nvPicPr>
        <p:blipFill>
          <a:blip r:embed="rId3"/>
          <a:stretch>
            <a:fillRect/>
          </a:stretch>
        </p:blipFill>
        <p:spPr>
          <a:xfrm>
            <a:off x="1771757" y="1678129"/>
            <a:ext cx="4734550" cy="3403234"/>
          </a:xfrm>
          <a:prstGeom prst="rect">
            <a:avLst/>
          </a:prstGeom>
        </p:spPr>
      </p:pic>
      <p:sp>
        <p:nvSpPr>
          <p:cNvPr id="8" name="テキスト ボックス 7">
            <a:extLst>
              <a:ext uri="{FF2B5EF4-FFF2-40B4-BE49-F238E27FC236}">
                <a16:creationId xmlns:a16="http://schemas.microsoft.com/office/drawing/2014/main" id="{05A5A312-9A40-4ECD-9AE5-BC584A8C0F15}"/>
              </a:ext>
            </a:extLst>
          </p:cNvPr>
          <p:cNvSpPr txBox="1"/>
          <p:nvPr/>
        </p:nvSpPr>
        <p:spPr>
          <a:xfrm>
            <a:off x="2064255" y="1212339"/>
            <a:ext cx="2492990" cy="369332"/>
          </a:xfrm>
          <a:prstGeom prst="rect">
            <a:avLst/>
          </a:prstGeom>
          <a:solidFill>
            <a:schemeClr val="accent5">
              <a:lumMod val="40000"/>
              <a:lumOff val="60000"/>
            </a:schemeClr>
          </a:solidFill>
        </p:spPr>
        <p:txBody>
          <a:bodyPr wrap="none" rtlCol="0">
            <a:spAutoFit/>
          </a:bodyPr>
          <a:lstStyle/>
          <a:p>
            <a:r>
              <a:rPr kumimoji="1" lang="ja-JP" altLang="en-US" b="1" dirty="0"/>
              <a:t>施設の配置計画と導線</a:t>
            </a:r>
            <a:endParaRPr kumimoji="1" lang="en-US" altLang="ja-JP" b="1" dirty="0"/>
          </a:p>
        </p:txBody>
      </p:sp>
      <p:sp>
        <p:nvSpPr>
          <p:cNvPr id="10" name="テキスト ボックス 9">
            <a:extLst>
              <a:ext uri="{FF2B5EF4-FFF2-40B4-BE49-F238E27FC236}">
                <a16:creationId xmlns:a16="http://schemas.microsoft.com/office/drawing/2014/main" id="{75C80236-B64C-4A44-A9B6-E65A6D92BBC3}"/>
              </a:ext>
            </a:extLst>
          </p:cNvPr>
          <p:cNvSpPr txBox="1"/>
          <p:nvPr/>
        </p:nvSpPr>
        <p:spPr>
          <a:xfrm>
            <a:off x="9911030" y="3091471"/>
            <a:ext cx="2262158" cy="369332"/>
          </a:xfrm>
          <a:prstGeom prst="rect">
            <a:avLst/>
          </a:prstGeom>
          <a:solidFill>
            <a:schemeClr val="accent5">
              <a:lumMod val="40000"/>
              <a:lumOff val="60000"/>
            </a:schemeClr>
          </a:solidFill>
        </p:spPr>
        <p:txBody>
          <a:bodyPr wrap="none" rtlCol="0">
            <a:spAutoFit/>
          </a:bodyPr>
          <a:lstStyle/>
          <a:p>
            <a:r>
              <a:rPr kumimoji="1" lang="ja-JP" altLang="en-US" b="1" dirty="0"/>
              <a:t>施設付近の道路状況</a:t>
            </a:r>
            <a:endParaRPr kumimoji="1" lang="en-US" altLang="ja-JP" b="1" dirty="0"/>
          </a:p>
        </p:txBody>
      </p:sp>
      <p:cxnSp>
        <p:nvCxnSpPr>
          <p:cNvPr id="11" name="直線矢印コネクタ 10">
            <a:extLst>
              <a:ext uri="{FF2B5EF4-FFF2-40B4-BE49-F238E27FC236}">
                <a16:creationId xmlns:a16="http://schemas.microsoft.com/office/drawing/2014/main" id="{907AD5CF-B53D-45F1-8EBB-84769B78129C}"/>
              </a:ext>
            </a:extLst>
          </p:cNvPr>
          <p:cNvCxnSpPr>
            <a:cxnSpLocks/>
          </p:cNvCxnSpPr>
          <p:nvPr/>
        </p:nvCxnSpPr>
        <p:spPr>
          <a:xfrm>
            <a:off x="9819918" y="4325885"/>
            <a:ext cx="1368675" cy="31285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822C3CCC-3179-45CA-BE5E-5A77F48478CB}"/>
              </a:ext>
            </a:extLst>
          </p:cNvPr>
          <p:cNvCxnSpPr>
            <a:cxnSpLocks/>
          </p:cNvCxnSpPr>
          <p:nvPr/>
        </p:nvCxnSpPr>
        <p:spPr>
          <a:xfrm flipV="1">
            <a:off x="3697793" y="2421653"/>
            <a:ext cx="1185706" cy="190423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DFFD6EB-B13B-4755-9E30-481D16775B0D}"/>
              </a:ext>
            </a:extLst>
          </p:cNvPr>
          <p:cNvSpPr txBox="1"/>
          <p:nvPr/>
        </p:nvSpPr>
        <p:spPr>
          <a:xfrm>
            <a:off x="6024065" y="1631491"/>
            <a:ext cx="6476084" cy="1323439"/>
          </a:xfrm>
          <a:prstGeom prst="rect">
            <a:avLst/>
          </a:prstGeom>
          <a:solidFill>
            <a:schemeClr val="accent3">
              <a:lumMod val="20000"/>
              <a:lumOff val="80000"/>
            </a:schemeClr>
          </a:solidFill>
        </p:spPr>
        <p:txBody>
          <a:bodyPr wrap="square" rtlCol="0">
            <a:spAutoFit/>
          </a:bodyPr>
          <a:lstStyle/>
          <a:p>
            <a:r>
              <a:rPr kumimoji="1" lang="ja-JP" altLang="en-US" sz="2000" b="1" dirty="0">
                <a:solidFill>
                  <a:srgbClr val="FF0000"/>
                </a:solidFill>
              </a:rPr>
              <a:t>・共用ロビーを市民会館と曳山展示場の中央に</a:t>
            </a:r>
            <a:r>
              <a:rPr lang="ja-JP" altLang="en-US" sz="2000" b="1" dirty="0">
                <a:solidFill>
                  <a:srgbClr val="FF0000"/>
                </a:solidFill>
              </a:rPr>
              <a:t>建設し　</a:t>
            </a:r>
            <a:endParaRPr lang="en-US" altLang="ja-JP" sz="2000" b="1" dirty="0">
              <a:solidFill>
                <a:srgbClr val="FF0000"/>
              </a:solidFill>
            </a:endParaRPr>
          </a:p>
          <a:p>
            <a:r>
              <a:rPr lang="ja-JP" altLang="en-US" sz="2000" b="1" dirty="0">
                <a:solidFill>
                  <a:srgbClr val="FF0000"/>
                </a:solidFill>
              </a:rPr>
              <a:t>　た場合、中央通路の機能が失われないかが問題（地</a:t>
            </a:r>
            <a:endParaRPr lang="en-US" altLang="ja-JP" sz="2000" b="1" dirty="0">
              <a:solidFill>
                <a:srgbClr val="FF0000"/>
              </a:solidFill>
            </a:endParaRPr>
          </a:p>
          <a:p>
            <a:r>
              <a:rPr lang="ja-JP" altLang="en-US" sz="2000" b="1" dirty="0">
                <a:solidFill>
                  <a:srgbClr val="FF0000"/>
                </a:solidFill>
              </a:rPr>
              <a:t>　元はこの通路は残すべきとの意見</a:t>
            </a:r>
            <a:r>
              <a:rPr lang="en-US" altLang="ja-JP" sz="2000" b="1" dirty="0">
                <a:solidFill>
                  <a:srgbClr val="FF0000"/>
                </a:solidFill>
              </a:rPr>
              <a:t>)※</a:t>
            </a:r>
            <a:r>
              <a:rPr lang="ja-JP" altLang="en-US" sz="2000" b="1" dirty="0">
                <a:solidFill>
                  <a:srgbClr val="FF0000"/>
                </a:solidFill>
              </a:rPr>
              <a:t>市は、中央通路</a:t>
            </a:r>
            <a:endParaRPr lang="en-US" altLang="ja-JP" sz="2000" b="1" dirty="0">
              <a:solidFill>
                <a:srgbClr val="FF0000"/>
              </a:solidFill>
            </a:endParaRPr>
          </a:p>
          <a:p>
            <a:r>
              <a:rPr lang="ja-JP" altLang="en-US" sz="2000" b="1" dirty="0">
                <a:solidFill>
                  <a:srgbClr val="FF0000"/>
                </a:solidFill>
              </a:rPr>
              <a:t>　機能を残しつつ２つの施設を一体的につなぐ考え</a:t>
            </a:r>
            <a:endParaRPr lang="en-US" altLang="ja-JP" sz="2000" b="1" dirty="0">
              <a:solidFill>
                <a:srgbClr val="FF0000"/>
              </a:solidFill>
            </a:endParaRPr>
          </a:p>
        </p:txBody>
      </p:sp>
      <p:sp>
        <p:nvSpPr>
          <p:cNvPr id="18" name="四角形: 角を丸くする 17">
            <a:extLst>
              <a:ext uri="{FF2B5EF4-FFF2-40B4-BE49-F238E27FC236}">
                <a16:creationId xmlns:a16="http://schemas.microsoft.com/office/drawing/2014/main" id="{F05C2242-4B30-484F-8189-FBA5FFAC3646}"/>
              </a:ext>
            </a:extLst>
          </p:cNvPr>
          <p:cNvSpPr/>
          <p:nvPr/>
        </p:nvSpPr>
        <p:spPr>
          <a:xfrm>
            <a:off x="6024065" y="1185454"/>
            <a:ext cx="2232761" cy="39621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問題点</a:t>
            </a:r>
            <a:r>
              <a:rPr kumimoji="1" lang="en-US" altLang="ja-JP"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道路）</a:t>
            </a:r>
          </a:p>
        </p:txBody>
      </p:sp>
      <p:sp>
        <p:nvSpPr>
          <p:cNvPr id="19" name="四角形: 角を丸くする 18">
            <a:extLst>
              <a:ext uri="{FF2B5EF4-FFF2-40B4-BE49-F238E27FC236}">
                <a16:creationId xmlns:a16="http://schemas.microsoft.com/office/drawing/2014/main" id="{1188BB8F-644B-4BF5-8A5A-59694097CA15}"/>
              </a:ext>
            </a:extLst>
          </p:cNvPr>
          <p:cNvSpPr/>
          <p:nvPr/>
        </p:nvSpPr>
        <p:spPr>
          <a:xfrm>
            <a:off x="522513" y="5169911"/>
            <a:ext cx="2232761" cy="39621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問題点</a:t>
            </a:r>
            <a:r>
              <a:rPr kumimoji="1" lang="en-US" altLang="ja-JP"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駐車場）</a:t>
            </a:r>
          </a:p>
        </p:txBody>
      </p:sp>
      <p:sp>
        <p:nvSpPr>
          <p:cNvPr id="20" name="テキスト ボックス 19">
            <a:extLst>
              <a:ext uri="{FF2B5EF4-FFF2-40B4-BE49-F238E27FC236}">
                <a16:creationId xmlns:a16="http://schemas.microsoft.com/office/drawing/2014/main" id="{1056BBAD-6B8E-42E3-BB4C-FA5F2B911FEF}"/>
              </a:ext>
            </a:extLst>
          </p:cNvPr>
          <p:cNvSpPr txBox="1"/>
          <p:nvPr/>
        </p:nvSpPr>
        <p:spPr>
          <a:xfrm>
            <a:off x="512466" y="5702159"/>
            <a:ext cx="5698020" cy="646331"/>
          </a:xfrm>
          <a:prstGeom prst="rect">
            <a:avLst/>
          </a:prstGeom>
          <a:solidFill>
            <a:schemeClr val="accent3">
              <a:lumMod val="20000"/>
              <a:lumOff val="80000"/>
            </a:schemeClr>
          </a:solidFill>
        </p:spPr>
        <p:txBody>
          <a:bodyPr wrap="square" rtlCol="0">
            <a:spAutoFit/>
          </a:bodyPr>
          <a:lstStyle/>
          <a:p>
            <a:r>
              <a:rPr kumimoji="1" lang="ja-JP" altLang="en-US" b="1" dirty="0">
                <a:solidFill>
                  <a:srgbClr val="FF0000"/>
                </a:solidFill>
              </a:rPr>
              <a:t>・</a:t>
            </a:r>
            <a:r>
              <a:rPr kumimoji="1" lang="ja-JP" altLang="en-US" b="1" dirty="0"/>
              <a:t>現在</a:t>
            </a:r>
            <a:r>
              <a:rPr kumimoji="1" lang="en-US" altLang="ja-JP" b="1" dirty="0"/>
              <a:t>78</a:t>
            </a:r>
            <a:r>
              <a:rPr kumimoji="1" lang="ja-JP" altLang="en-US" b="1" dirty="0"/>
              <a:t>台の専用駐車場　</a:t>
            </a:r>
            <a:r>
              <a:rPr kumimoji="1" lang="en-US" altLang="ja-JP" b="1" dirty="0">
                <a:solidFill>
                  <a:srgbClr val="FF0000"/>
                </a:solidFill>
              </a:rPr>
              <a:t>150</a:t>
            </a:r>
            <a:r>
              <a:rPr kumimoji="1" lang="ja-JP" altLang="en-US" b="1" dirty="0">
                <a:solidFill>
                  <a:srgbClr val="FF0000"/>
                </a:solidFill>
              </a:rPr>
              <a:t>台分確保（充分か？）</a:t>
            </a:r>
            <a:endParaRPr kumimoji="1" lang="en-US" altLang="ja-JP" b="1" dirty="0">
              <a:solidFill>
                <a:srgbClr val="FF0000"/>
              </a:solidFill>
            </a:endParaRPr>
          </a:p>
          <a:p>
            <a:r>
              <a:rPr lang="ja-JP" altLang="en-US" b="1" dirty="0">
                <a:solidFill>
                  <a:srgbClr val="FF0000"/>
                </a:solidFill>
              </a:rPr>
              <a:t>・大型バスは</a:t>
            </a:r>
            <a:r>
              <a:rPr lang="ja-JP" altLang="en-US" b="1" dirty="0"/>
              <a:t>前面広場で</a:t>
            </a:r>
            <a:r>
              <a:rPr lang="ja-JP" altLang="en-US" b="1" dirty="0">
                <a:solidFill>
                  <a:srgbClr val="FF0000"/>
                </a:solidFill>
              </a:rPr>
              <a:t>５台　（周辺施設との連携）</a:t>
            </a:r>
            <a:endParaRPr lang="en-US" altLang="ja-JP" b="1" dirty="0">
              <a:solidFill>
                <a:srgbClr val="FF0000"/>
              </a:solidFill>
            </a:endParaRPr>
          </a:p>
        </p:txBody>
      </p:sp>
    </p:spTree>
    <p:extLst>
      <p:ext uri="{BB962C8B-B14F-4D97-AF65-F5344CB8AC3E}">
        <p14:creationId xmlns:p14="http://schemas.microsoft.com/office/powerpoint/2010/main" val="1316449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82277" y="392094"/>
            <a:ext cx="11595796" cy="641058"/>
          </a:xfrm>
        </p:spPr>
        <p:txBody>
          <a:bodyPr>
            <a:normAutofit fontScale="90000"/>
          </a:bodyPr>
          <a:lstStyle/>
          <a:p>
            <a:r>
              <a:rPr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⑥　建設計画スケジュール　と　進捗状況</a:t>
            </a:r>
            <a:endPar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a:cxnSpLocks/>
          </p:cNvCxnSpPr>
          <p:nvPr/>
        </p:nvCxnSpPr>
        <p:spPr>
          <a:xfrm>
            <a:off x="512466" y="1125416"/>
            <a:ext cx="1198768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512466" y="6531939"/>
            <a:ext cx="12128360"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26</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B2F806A6-7FFA-4895-9522-18EC42BA9E35}"/>
              </a:ext>
            </a:extLst>
          </p:cNvPr>
          <p:cNvPicPr>
            <a:picLocks noChangeAspect="1"/>
          </p:cNvPicPr>
          <p:nvPr/>
        </p:nvPicPr>
        <p:blipFill>
          <a:blip r:embed="rId2"/>
          <a:stretch>
            <a:fillRect/>
          </a:stretch>
        </p:blipFill>
        <p:spPr>
          <a:xfrm>
            <a:off x="512466" y="1783558"/>
            <a:ext cx="7315200" cy="4624694"/>
          </a:xfrm>
          <a:prstGeom prst="rect">
            <a:avLst/>
          </a:prstGeom>
        </p:spPr>
      </p:pic>
      <p:sp>
        <p:nvSpPr>
          <p:cNvPr id="12" name="テキスト ボックス 11">
            <a:extLst>
              <a:ext uri="{FF2B5EF4-FFF2-40B4-BE49-F238E27FC236}">
                <a16:creationId xmlns:a16="http://schemas.microsoft.com/office/drawing/2014/main" id="{A2D78F80-C5DD-405C-B336-C7534306A785}"/>
              </a:ext>
            </a:extLst>
          </p:cNvPr>
          <p:cNvSpPr txBox="1"/>
          <p:nvPr/>
        </p:nvSpPr>
        <p:spPr>
          <a:xfrm>
            <a:off x="614669" y="1251797"/>
            <a:ext cx="218361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スケジュール（想定）</a:t>
            </a:r>
          </a:p>
        </p:txBody>
      </p:sp>
      <p:cxnSp>
        <p:nvCxnSpPr>
          <p:cNvPr id="4" name="直線コネクタ 3">
            <a:extLst>
              <a:ext uri="{FF2B5EF4-FFF2-40B4-BE49-F238E27FC236}">
                <a16:creationId xmlns:a16="http://schemas.microsoft.com/office/drawing/2014/main" id="{043064B7-D615-46B2-B4C0-86E36C8E5DF1}"/>
              </a:ext>
            </a:extLst>
          </p:cNvPr>
          <p:cNvCxnSpPr/>
          <p:nvPr/>
        </p:nvCxnSpPr>
        <p:spPr>
          <a:xfrm>
            <a:off x="2964264" y="2197286"/>
            <a:ext cx="0" cy="4079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463648F3-93AB-4809-A69E-986281419B41}"/>
              </a:ext>
            </a:extLst>
          </p:cNvPr>
          <p:cNvSpPr txBox="1"/>
          <p:nvPr/>
        </p:nvSpPr>
        <p:spPr>
          <a:xfrm>
            <a:off x="3348423" y="2529745"/>
            <a:ext cx="1082348" cy="307777"/>
          </a:xfrm>
          <a:prstGeom prst="rect">
            <a:avLst/>
          </a:prstGeom>
          <a:noFill/>
          <a:ln w="19050">
            <a:solidFill>
              <a:srgbClr val="FF0000"/>
            </a:solidFill>
          </a:ln>
        </p:spPr>
        <p:txBody>
          <a:bodyPr wrap="none" rtlCol="0">
            <a:spAutoFit/>
          </a:bodyPr>
          <a:lstStyle/>
          <a:p>
            <a:r>
              <a:rPr lang="ja-JP" altLang="en-US" sz="1400" b="1" dirty="0">
                <a:solidFill>
                  <a:srgbClr val="FF0000"/>
                </a:solidFill>
              </a:rPr>
              <a:t>現状の位置</a:t>
            </a:r>
            <a:endParaRPr kumimoji="1" lang="ja-JP" altLang="en-US" sz="1400" b="1" dirty="0">
              <a:solidFill>
                <a:srgbClr val="FF0000"/>
              </a:solidFill>
            </a:endParaRPr>
          </a:p>
        </p:txBody>
      </p:sp>
      <p:cxnSp>
        <p:nvCxnSpPr>
          <p:cNvPr id="10" name="直線矢印コネクタ 9">
            <a:extLst>
              <a:ext uri="{FF2B5EF4-FFF2-40B4-BE49-F238E27FC236}">
                <a16:creationId xmlns:a16="http://schemas.microsoft.com/office/drawing/2014/main" id="{BC213888-77AE-4C51-9D89-536939896AC0}"/>
              </a:ext>
            </a:extLst>
          </p:cNvPr>
          <p:cNvCxnSpPr>
            <a:stCxn id="3" idx="1"/>
          </p:cNvCxnSpPr>
          <p:nvPr/>
        </p:nvCxnSpPr>
        <p:spPr>
          <a:xfrm flipH="1" flipV="1">
            <a:off x="2964264" y="2683633"/>
            <a:ext cx="384159"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AB9A305C-F8D9-4752-9FFD-9D0F25FE3936}"/>
              </a:ext>
            </a:extLst>
          </p:cNvPr>
          <p:cNvSpPr/>
          <p:nvPr/>
        </p:nvSpPr>
        <p:spPr>
          <a:xfrm>
            <a:off x="7827666" y="1224912"/>
            <a:ext cx="2652765" cy="39621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進捗状況と予定</a:t>
            </a:r>
          </a:p>
        </p:txBody>
      </p:sp>
      <p:graphicFrame>
        <p:nvGraphicFramePr>
          <p:cNvPr id="14" name="表 14">
            <a:extLst>
              <a:ext uri="{FF2B5EF4-FFF2-40B4-BE49-F238E27FC236}">
                <a16:creationId xmlns:a16="http://schemas.microsoft.com/office/drawing/2014/main" id="{7CCB5304-8F73-4AE5-8F43-CF1B028E19E3}"/>
              </a:ext>
            </a:extLst>
          </p:cNvPr>
          <p:cNvGraphicFramePr>
            <a:graphicFrameLocks noGrp="1"/>
          </p:cNvGraphicFramePr>
          <p:nvPr>
            <p:extLst>
              <p:ext uri="{D42A27DB-BD31-4B8C-83A1-F6EECF244321}">
                <p14:modId xmlns:p14="http://schemas.microsoft.com/office/powerpoint/2010/main" val="21214349"/>
              </p:ext>
            </p:extLst>
          </p:nvPr>
        </p:nvGraphicFramePr>
        <p:xfrm>
          <a:off x="7827666" y="1785526"/>
          <a:ext cx="4793063" cy="4611308"/>
        </p:xfrm>
        <a:graphic>
          <a:graphicData uri="http://schemas.openxmlformats.org/drawingml/2006/table">
            <a:tbl>
              <a:tblPr firstRow="1" bandRow="1">
                <a:tableStyleId>{5C22544A-7EE6-4342-B048-85BDC9FD1C3A}</a:tableStyleId>
              </a:tblPr>
              <a:tblGrid>
                <a:gridCol w="1547446">
                  <a:extLst>
                    <a:ext uri="{9D8B030D-6E8A-4147-A177-3AD203B41FA5}">
                      <a16:colId xmlns:a16="http://schemas.microsoft.com/office/drawing/2014/main" val="825276337"/>
                    </a:ext>
                  </a:extLst>
                </a:gridCol>
                <a:gridCol w="3245617">
                  <a:extLst>
                    <a:ext uri="{9D8B030D-6E8A-4147-A177-3AD203B41FA5}">
                      <a16:colId xmlns:a16="http://schemas.microsoft.com/office/drawing/2014/main" val="2056387150"/>
                    </a:ext>
                  </a:extLst>
                </a:gridCol>
              </a:tblGrid>
              <a:tr h="573707">
                <a:tc>
                  <a:txBody>
                    <a:bodyPr/>
                    <a:lstStyle/>
                    <a:p>
                      <a:pPr algn="ctr"/>
                      <a:r>
                        <a:rPr kumimoji="1" lang="ja-JP" altLang="en-US" sz="1600" dirty="0">
                          <a:solidFill>
                            <a:schemeClr val="tx1"/>
                          </a:solidFill>
                        </a:rPr>
                        <a:t>年　月</a:t>
                      </a:r>
                    </a:p>
                  </a:txBody>
                  <a:tcPr anchor="ctr"/>
                </a:tc>
                <a:tc>
                  <a:txBody>
                    <a:bodyPr/>
                    <a:lstStyle/>
                    <a:p>
                      <a:pPr algn="ctr"/>
                      <a:r>
                        <a:rPr kumimoji="1" lang="ja-JP" altLang="en-US" sz="1600" dirty="0">
                          <a:solidFill>
                            <a:schemeClr val="tx1"/>
                          </a:solidFill>
                        </a:rPr>
                        <a:t>事　　　　項</a:t>
                      </a:r>
                    </a:p>
                  </a:txBody>
                  <a:tcPr anchor="ctr"/>
                </a:tc>
                <a:extLst>
                  <a:ext uri="{0D108BD9-81ED-4DB2-BD59-A6C34878D82A}">
                    <a16:rowId xmlns:a16="http://schemas.microsoft.com/office/drawing/2014/main" val="1917544980"/>
                  </a:ext>
                </a:extLst>
              </a:tr>
              <a:tr h="573707">
                <a:tc>
                  <a:txBody>
                    <a:bodyPr/>
                    <a:lstStyle/>
                    <a:p>
                      <a:pPr algn="ctr"/>
                      <a:r>
                        <a:rPr kumimoji="1" lang="ja-JP" altLang="en-US" sz="1600" b="1" dirty="0">
                          <a:solidFill>
                            <a:schemeClr val="tx1"/>
                          </a:solidFill>
                        </a:rPr>
                        <a:t>令和</a:t>
                      </a:r>
                      <a:r>
                        <a:rPr kumimoji="1" lang="en-US" altLang="ja-JP" sz="1600" b="1" dirty="0">
                          <a:solidFill>
                            <a:schemeClr val="tx1"/>
                          </a:solidFill>
                        </a:rPr>
                        <a:t>3</a:t>
                      </a:r>
                      <a:r>
                        <a:rPr kumimoji="1" lang="ja-JP" altLang="en-US" sz="1600" b="1" dirty="0">
                          <a:solidFill>
                            <a:schemeClr val="tx1"/>
                          </a:solidFill>
                        </a:rPr>
                        <a:t>年</a:t>
                      </a:r>
                      <a:r>
                        <a:rPr kumimoji="1" lang="en-US" altLang="ja-JP" sz="1600" b="1" dirty="0">
                          <a:solidFill>
                            <a:schemeClr val="tx1"/>
                          </a:solidFill>
                        </a:rPr>
                        <a:t>3</a:t>
                      </a:r>
                      <a:r>
                        <a:rPr kumimoji="1" lang="ja-JP" altLang="en-US" sz="1600" b="1" dirty="0">
                          <a:solidFill>
                            <a:schemeClr val="tx1"/>
                          </a:solidFill>
                        </a:rPr>
                        <a:t>月</a:t>
                      </a:r>
                    </a:p>
                  </a:txBody>
                  <a:tcPr anchor="ctr"/>
                </a:tc>
                <a:tc>
                  <a:txBody>
                    <a:bodyPr/>
                    <a:lstStyle/>
                    <a:p>
                      <a:pPr algn="l"/>
                      <a:r>
                        <a:rPr kumimoji="1" lang="ja-JP" altLang="en-US" sz="1600" b="1" dirty="0">
                          <a:solidFill>
                            <a:schemeClr val="tx1"/>
                          </a:solidFill>
                        </a:rPr>
                        <a:t>基本計画策定</a:t>
                      </a:r>
                    </a:p>
                  </a:txBody>
                  <a:tcPr anchor="ctr"/>
                </a:tc>
                <a:extLst>
                  <a:ext uri="{0D108BD9-81ED-4DB2-BD59-A6C34878D82A}">
                    <a16:rowId xmlns:a16="http://schemas.microsoft.com/office/drawing/2014/main" val="2991982134"/>
                  </a:ext>
                </a:extLst>
              </a:tr>
              <a:tr h="573707">
                <a:tc>
                  <a:txBody>
                    <a:bodyPr/>
                    <a:lstStyle/>
                    <a:p>
                      <a:pPr algn="ctr"/>
                      <a:r>
                        <a:rPr kumimoji="1" lang="ja-JP" altLang="en-US" sz="1600" b="1" dirty="0">
                          <a:solidFill>
                            <a:schemeClr val="tx1"/>
                          </a:solidFill>
                        </a:rPr>
                        <a:t>令和</a:t>
                      </a:r>
                      <a:r>
                        <a:rPr kumimoji="1" lang="en-US" altLang="ja-JP" sz="1600" b="1" dirty="0">
                          <a:solidFill>
                            <a:schemeClr val="tx1"/>
                          </a:solidFill>
                        </a:rPr>
                        <a:t>3</a:t>
                      </a:r>
                      <a:r>
                        <a:rPr kumimoji="1" lang="ja-JP" altLang="en-US" sz="1600" b="1" dirty="0">
                          <a:solidFill>
                            <a:schemeClr val="tx1"/>
                          </a:solidFill>
                        </a:rPr>
                        <a:t>年</a:t>
                      </a:r>
                      <a:r>
                        <a:rPr kumimoji="1" lang="en-US" altLang="ja-JP" sz="1600" b="1" dirty="0">
                          <a:solidFill>
                            <a:schemeClr val="tx1"/>
                          </a:solidFill>
                        </a:rPr>
                        <a:t>6</a:t>
                      </a:r>
                      <a:r>
                        <a:rPr kumimoji="1" lang="ja-JP" altLang="en-US" sz="1600" b="1" dirty="0">
                          <a:solidFill>
                            <a:schemeClr val="tx1"/>
                          </a:solidFill>
                        </a:rPr>
                        <a:t>月～</a:t>
                      </a:r>
                      <a:endParaRPr kumimoji="1" lang="en-US" altLang="ja-JP" sz="1600" b="1" dirty="0">
                        <a:solidFill>
                          <a:schemeClr val="tx1"/>
                        </a:solidFill>
                      </a:endParaRPr>
                    </a:p>
                    <a:p>
                      <a:pPr algn="ctr"/>
                      <a:r>
                        <a:rPr kumimoji="1" lang="ja-JP" altLang="en-US" sz="1600" b="1" dirty="0">
                          <a:solidFill>
                            <a:schemeClr val="tx1"/>
                          </a:solidFill>
                        </a:rPr>
                        <a:t>令和</a:t>
                      </a:r>
                      <a:r>
                        <a:rPr kumimoji="1" lang="en-US" altLang="ja-JP" sz="1600" b="1" dirty="0">
                          <a:solidFill>
                            <a:schemeClr val="tx1"/>
                          </a:solidFill>
                        </a:rPr>
                        <a:t>5</a:t>
                      </a:r>
                      <a:r>
                        <a:rPr kumimoji="1" lang="ja-JP" altLang="en-US" sz="1600" b="1" dirty="0">
                          <a:solidFill>
                            <a:schemeClr val="tx1"/>
                          </a:solidFill>
                        </a:rPr>
                        <a:t>年</a:t>
                      </a:r>
                      <a:r>
                        <a:rPr kumimoji="1" lang="en-US" altLang="ja-JP" sz="1600" b="1" dirty="0">
                          <a:solidFill>
                            <a:schemeClr val="tx1"/>
                          </a:solidFill>
                        </a:rPr>
                        <a:t>3</a:t>
                      </a:r>
                      <a:r>
                        <a:rPr kumimoji="1" lang="ja-JP" altLang="en-US" sz="1600" b="1" dirty="0">
                          <a:solidFill>
                            <a:schemeClr val="tx1"/>
                          </a:solidFill>
                        </a:rPr>
                        <a:t>月</a:t>
                      </a:r>
                    </a:p>
                  </a:txBody>
                  <a:tcPr anchor="ctr"/>
                </a:tc>
                <a:tc>
                  <a:txBody>
                    <a:bodyPr/>
                    <a:lstStyle/>
                    <a:p>
                      <a:pPr marL="0" marR="0" lvl="0" indent="0" algn="l" defTabSz="972007"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rPr>
                        <a:t>解体工事</a:t>
                      </a:r>
                    </a:p>
                  </a:txBody>
                  <a:tcPr anchor="ctr"/>
                </a:tc>
                <a:extLst>
                  <a:ext uri="{0D108BD9-81ED-4DB2-BD59-A6C34878D82A}">
                    <a16:rowId xmlns:a16="http://schemas.microsoft.com/office/drawing/2014/main" val="3328171185"/>
                  </a:ext>
                </a:extLst>
              </a:tr>
              <a:tr h="573707">
                <a:tc>
                  <a:txBody>
                    <a:bodyPr/>
                    <a:lstStyle/>
                    <a:p>
                      <a:pPr marL="0" marR="0" lvl="0" indent="0" algn="ctr" defTabSz="972007"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rPr>
                        <a:t>令和</a:t>
                      </a:r>
                      <a:r>
                        <a:rPr kumimoji="1" lang="en-US" altLang="ja-JP" sz="1600" b="1" dirty="0">
                          <a:solidFill>
                            <a:schemeClr val="tx1"/>
                          </a:solidFill>
                        </a:rPr>
                        <a:t>3</a:t>
                      </a:r>
                      <a:r>
                        <a:rPr kumimoji="1" lang="ja-JP" altLang="en-US" sz="1600" b="1" dirty="0">
                          <a:solidFill>
                            <a:schemeClr val="tx1"/>
                          </a:solidFill>
                        </a:rPr>
                        <a:t>年</a:t>
                      </a:r>
                      <a:r>
                        <a:rPr kumimoji="1" lang="en-US" altLang="ja-JP" sz="1600" b="1" dirty="0">
                          <a:solidFill>
                            <a:schemeClr val="tx1"/>
                          </a:solidFill>
                        </a:rPr>
                        <a:t>10</a:t>
                      </a:r>
                      <a:r>
                        <a:rPr kumimoji="1" lang="ja-JP" altLang="en-US" sz="1600" b="1" dirty="0">
                          <a:solidFill>
                            <a:schemeClr val="tx1"/>
                          </a:solidFill>
                        </a:rPr>
                        <a:t>月</a:t>
                      </a:r>
                    </a:p>
                  </a:txBody>
                  <a:tcPr anchor="ctr"/>
                </a:tc>
                <a:tc>
                  <a:txBody>
                    <a:bodyPr/>
                    <a:lstStyle/>
                    <a:p>
                      <a:pPr marL="0" marR="0" lvl="0" indent="0" algn="l" defTabSz="972007"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rPr>
                        <a:t>改築設計業務（基本・実施）契約</a:t>
                      </a:r>
                    </a:p>
                  </a:txBody>
                  <a:tcPr anchor="ctr"/>
                </a:tc>
                <a:extLst>
                  <a:ext uri="{0D108BD9-81ED-4DB2-BD59-A6C34878D82A}">
                    <a16:rowId xmlns:a16="http://schemas.microsoft.com/office/drawing/2014/main" val="2842152732"/>
                  </a:ext>
                </a:extLst>
              </a:tr>
              <a:tr h="573707">
                <a:tc>
                  <a:txBody>
                    <a:bodyPr/>
                    <a:lstStyle/>
                    <a:p>
                      <a:pPr algn="ctr"/>
                      <a:r>
                        <a:rPr kumimoji="1" lang="ja-JP" altLang="en-US" sz="1600" b="1" dirty="0">
                          <a:solidFill>
                            <a:schemeClr val="tx1"/>
                          </a:solidFill>
                        </a:rPr>
                        <a:t>令和</a:t>
                      </a:r>
                      <a:r>
                        <a:rPr kumimoji="1" lang="en-US" altLang="ja-JP" sz="1600" b="1" dirty="0">
                          <a:solidFill>
                            <a:schemeClr val="tx1"/>
                          </a:solidFill>
                        </a:rPr>
                        <a:t>3</a:t>
                      </a:r>
                      <a:r>
                        <a:rPr kumimoji="1" lang="ja-JP" altLang="en-US" sz="1600" b="1" dirty="0">
                          <a:solidFill>
                            <a:schemeClr val="tx1"/>
                          </a:solidFill>
                        </a:rPr>
                        <a:t>年</a:t>
                      </a:r>
                      <a:r>
                        <a:rPr kumimoji="1" lang="en-US" altLang="ja-JP" sz="1600" b="1" dirty="0">
                          <a:solidFill>
                            <a:schemeClr val="tx1"/>
                          </a:solidFill>
                        </a:rPr>
                        <a:t>10</a:t>
                      </a:r>
                      <a:r>
                        <a:rPr kumimoji="1" lang="ja-JP" altLang="en-US" sz="1600" b="1" dirty="0">
                          <a:solidFill>
                            <a:schemeClr val="tx1"/>
                          </a:solidFill>
                        </a:rPr>
                        <a:t>月～</a:t>
                      </a:r>
                      <a:endParaRPr kumimoji="1" lang="en-US" altLang="ja-JP" sz="1600" b="1" dirty="0">
                        <a:solidFill>
                          <a:schemeClr val="tx1"/>
                        </a:solidFill>
                      </a:endParaRPr>
                    </a:p>
                    <a:p>
                      <a:pPr algn="ctr"/>
                      <a:r>
                        <a:rPr kumimoji="1" lang="ja-JP" altLang="en-US" sz="1600" b="1" dirty="0">
                          <a:solidFill>
                            <a:schemeClr val="tx1"/>
                          </a:solidFill>
                        </a:rPr>
                        <a:t>令和</a:t>
                      </a:r>
                      <a:r>
                        <a:rPr kumimoji="1" lang="en-US" altLang="ja-JP" sz="1600" b="1" dirty="0">
                          <a:solidFill>
                            <a:schemeClr val="tx1"/>
                          </a:solidFill>
                        </a:rPr>
                        <a:t>5</a:t>
                      </a:r>
                      <a:r>
                        <a:rPr kumimoji="1" lang="ja-JP" altLang="en-US" sz="1600" b="1" dirty="0">
                          <a:solidFill>
                            <a:schemeClr val="tx1"/>
                          </a:solidFill>
                        </a:rPr>
                        <a:t>年</a:t>
                      </a:r>
                      <a:r>
                        <a:rPr kumimoji="1" lang="en-US" altLang="ja-JP" sz="1600" b="1" dirty="0">
                          <a:solidFill>
                            <a:schemeClr val="tx1"/>
                          </a:solidFill>
                        </a:rPr>
                        <a:t>3</a:t>
                      </a:r>
                      <a:r>
                        <a:rPr kumimoji="1" lang="ja-JP" altLang="en-US" sz="1600" b="1" dirty="0">
                          <a:solidFill>
                            <a:schemeClr val="tx1"/>
                          </a:solidFill>
                        </a:rPr>
                        <a:t>月</a:t>
                      </a:r>
                    </a:p>
                  </a:txBody>
                  <a:tcPr anchor="ctr"/>
                </a:tc>
                <a:tc>
                  <a:txBody>
                    <a:bodyPr/>
                    <a:lstStyle/>
                    <a:p>
                      <a:pPr algn="l"/>
                      <a:r>
                        <a:rPr kumimoji="1" lang="ja-JP" altLang="en-US" sz="1600" b="1" dirty="0">
                          <a:solidFill>
                            <a:schemeClr val="tx1"/>
                          </a:solidFill>
                        </a:rPr>
                        <a:t>改築設計業務（基本・実施）</a:t>
                      </a:r>
                    </a:p>
                  </a:txBody>
                  <a:tcPr anchor="ctr"/>
                </a:tc>
                <a:extLst>
                  <a:ext uri="{0D108BD9-81ED-4DB2-BD59-A6C34878D82A}">
                    <a16:rowId xmlns:a16="http://schemas.microsoft.com/office/drawing/2014/main" val="3955537522"/>
                  </a:ext>
                </a:extLst>
              </a:tr>
              <a:tr h="530111">
                <a:tc>
                  <a:txBody>
                    <a:bodyPr/>
                    <a:lstStyle/>
                    <a:p>
                      <a:pPr algn="ctr"/>
                      <a:r>
                        <a:rPr kumimoji="1" lang="ja-JP" altLang="en-US" sz="1600" b="1" dirty="0">
                          <a:solidFill>
                            <a:schemeClr val="tx1"/>
                          </a:solidFill>
                        </a:rPr>
                        <a:t>令和</a:t>
                      </a:r>
                      <a:r>
                        <a:rPr kumimoji="1" lang="en-US" altLang="ja-JP" sz="1600" b="1" dirty="0">
                          <a:solidFill>
                            <a:schemeClr val="tx1"/>
                          </a:solidFill>
                        </a:rPr>
                        <a:t>5</a:t>
                      </a:r>
                      <a:r>
                        <a:rPr kumimoji="1" lang="ja-JP" altLang="en-US" sz="1600" b="1" dirty="0">
                          <a:solidFill>
                            <a:schemeClr val="tx1"/>
                          </a:solidFill>
                        </a:rPr>
                        <a:t>年</a:t>
                      </a:r>
                      <a:r>
                        <a:rPr kumimoji="1" lang="en-US" altLang="ja-JP" sz="1600" b="1" dirty="0">
                          <a:solidFill>
                            <a:schemeClr val="tx1"/>
                          </a:solidFill>
                        </a:rPr>
                        <a:t>6</a:t>
                      </a:r>
                      <a:r>
                        <a:rPr kumimoji="1" lang="ja-JP" altLang="en-US" sz="1600" b="1" dirty="0">
                          <a:solidFill>
                            <a:schemeClr val="tx1"/>
                          </a:solidFill>
                        </a:rPr>
                        <a:t>月～</a:t>
                      </a:r>
                      <a:endParaRPr kumimoji="1" lang="en-US" altLang="ja-JP" sz="1600" b="1" dirty="0">
                        <a:solidFill>
                          <a:schemeClr val="tx1"/>
                        </a:solidFill>
                      </a:endParaRPr>
                    </a:p>
                    <a:p>
                      <a:pPr algn="ctr"/>
                      <a:r>
                        <a:rPr kumimoji="1" lang="ja-JP" altLang="en-US" sz="1600" b="1" dirty="0">
                          <a:solidFill>
                            <a:schemeClr val="tx1"/>
                          </a:solidFill>
                        </a:rPr>
                        <a:t>令和</a:t>
                      </a:r>
                      <a:r>
                        <a:rPr kumimoji="1" lang="en-US" altLang="ja-JP" sz="1600" b="1" dirty="0">
                          <a:solidFill>
                            <a:schemeClr val="tx1"/>
                          </a:solidFill>
                        </a:rPr>
                        <a:t>7</a:t>
                      </a:r>
                      <a:r>
                        <a:rPr kumimoji="1" lang="ja-JP" altLang="en-US" sz="1600" b="1" dirty="0">
                          <a:solidFill>
                            <a:schemeClr val="tx1"/>
                          </a:solidFill>
                        </a:rPr>
                        <a:t>年</a:t>
                      </a:r>
                      <a:r>
                        <a:rPr kumimoji="1" lang="en-US" altLang="ja-JP" sz="1600" b="1" dirty="0">
                          <a:solidFill>
                            <a:schemeClr val="tx1"/>
                          </a:solidFill>
                        </a:rPr>
                        <a:t>6</a:t>
                      </a:r>
                      <a:r>
                        <a:rPr kumimoji="1" lang="ja-JP" altLang="en-US" sz="1600" b="1" dirty="0">
                          <a:solidFill>
                            <a:schemeClr val="tx1"/>
                          </a:solidFill>
                        </a:rPr>
                        <a:t>月</a:t>
                      </a:r>
                    </a:p>
                  </a:txBody>
                  <a:tcPr anchor="ctr"/>
                </a:tc>
                <a:tc>
                  <a:txBody>
                    <a:bodyPr/>
                    <a:lstStyle/>
                    <a:p>
                      <a:pPr algn="l"/>
                      <a:r>
                        <a:rPr kumimoji="1" lang="ja-JP" altLang="en-US" sz="1600" b="1" dirty="0">
                          <a:solidFill>
                            <a:schemeClr val="tx1"/>
                          </a:solidFill>
                        </a:rPr>
                        <a:t>建設工事（予定）</a:t>
                      </a:r>
                    </a:p>
                  </a:txBody>
                  <a:tcPr anchor="ctr"/>
                </a:tc>
                <a:extLst>
                  <a:ext uri="{0D108BD9-81ED-4DB2-BD59-A6C34878D82A}">
                    <a16:rowId xmlns:a16="http://schemas.microsoft.com/office/drawing/2014/main" val="88221369"/>
                  </a:ext>
                </a:extLst>
              </a:tr>
              <a:tr h="573707">
                <a:tc>
                  <a:txBody>
                    <a:bodyPr/>
                    <a:lstStyle/>
                    <a:p>
                      <a:pPr algn="ctr"/>
                      <a:r>
                        <a:rPr kumimoji="1" lang="ja-JP" altLang="en-US" sz="1600" b="1" dirty="0">
                          <a:solidFill>
                            <a:schemeClr val="tx1"/>
                          </a:solidFill>
                        </a:rPr>
                        <a:t>令和</a:t>
                      </a:r>
                      <a:r>
                        <a:rPr kumimoji="1" lang="en-US" altLang="ja-JP" sz="1600" b="1" dirty="0">
                          <a:solidFill>
                            <a:schemeClr val="tx1"/>
                          </a:solidFill>
                        </a:rPr>
                        <a:t>7</a:t>
                      </a:r>
                      <a:r>
                        <a:rPr kumimoji="1" lang="ja-JP" altLang="en-US" sz="1600" b="1" dirty="0">
                          <a:solidFill>
                            <a:schemeClr val="tx1"/>
                          </a:solidFill>
                        </a:rPr>
                        <a:t>年</a:t>
                      </a:r>
                      <a:r>
                        <a:rPr kumimoji="1" lang="en-US" altLang="ja-JP" sz="1600" b="1" dirty="0">
                          <a:solidFill>
                            <a:schemeClr val="tx1"/>
                          </a:solidFill>
                        </a:rPr>
                        <a:t>1</a:t>
                      </a:r>
                      <a:r>
                        <a:rPr kumimoji="1" lang="ja-JP" altLang="en-US" sz="1600" b="1" dirty="0">
                          <a:solidFill>
                            <a:schemeClr val="tx1"/>
                          </a:solidFill>
                        </a:rPr>
                        <a:t>月～</a:t>
                      </a:r>
                      <a:endParaRPr kumimoji="1" lang="en-US" altLang="ja-JP" sz="1600" b="1" dirty="0">
                        <a:solidFill>
                          <a:schemeClr val="tx1"/>
                        </a:solidFill>
                      </a:endParaRPr>
                    </a:p>
                    <a:p>
                      <a:pPr algn="ctr"/>
                      <a:r>
                        <a:rPr kumimoji="1" lang="ja-JP" altLang="en-US" sz="1600" b="1" dirty="0">
                          <a:solidFill>
                            <a:schemeClr val="tx1"/>
                          </a:solidFill>
                        </a:rPr>
                        <a:t>令和</a:t>
                      </a:r>
                      <a:r>
                        <a:rPr kumimoji="1" lang="en-US" altLang="ja-JP" sz="1600" b="1" dirty="0">
                          <a:solidFill>
                            <a:schemeClr val="tx1"/>
                          </a:solidFill>
                        </a:rPr>
                        <a:t>7</a:t>
                      </a:r>
                      <a:r>
                        <a:rPr kumimoji="1" lang="ja-JP" altLang="en-US" sz="1600" b="1" dirty="0">
                          <a:solidFill>
                            <a:schemeClr val="tx1"/>
                          </a:solidFill>
                        </a:rPr>
                        <a:t>年</a:t>
                      </a:r>
                      <a:r>
                        <a:rPr kumimoji="1" lang="en-US" altLang="ja-JP" sz="1600" b="1" dirty="0">
                          <a:solidFill>
                            <a:schemeClr val="tx1"/>
                          </a:solidFill>
                        </a:rPr>
                        <a:t>9</a:t>
                      </a:r>
                      <a:r>
                        <a:rPr kumimoji="1" lang="ja-JP" altLang="en-US" sz="1600" b="1" dirty="0">
                          <a:solidFill>
                            <a:schemeClr val="tx1"/>
                          </a:solidFill>
                        </a:rPr>
                        <a:t>月</a:t>
                      </a:r>
                    </a:p>
                  </a:txBody>
                  <a:tcPr anchor="ctr"/>
                </a:tc>
                <a:tc>
                  <a:txBody>
                    <a:bodyPr/>
                    <a:lstStyle/>
                    <a:p>
                      <a:pPr algn="l"/>
                      <a:r>
                        <a:rPr kumimoji="1" lang="ja-JP" altLang="en-US" sz="1600" b="1" dirty="0">
                          <a:solidFill>
                            <a:schemeClr val="tx1"/>
                          </a:solidFill>
                        </a:rPr>
                        <a:t>外構・展示工事（予定）</a:t>
                      </a:r>
                    </a:p>
                  </a:txBody>
                  <a:tcPr anchor="ctr"/>
                </a:tc>
                <a:extLst>
                  <a:ext uri="{0D108BD9-81ED-4DB2-BD59-A6C34878D82A}">
                    <a16:rowId xmlns:a16="http://schemas.microsoft.com/office/drawing/2014/main" val="2018294923"/>
                  </a:ext>
                </a:extLst>
              </a:tr>
              <a:tr h="573707">
                <a:tc>
                  <a:txBody>
                    <a:bodyPr/>
                    <a:lstStyle/>
                    <a:p>
                      <a:pPr algn="ctr"/>
                      <a:r>
                        <a:rPr kumimoji="1" lang="ja-JP" altLang="en-US" sz="1600" b="1" dirty="0">
                          <a:solidFill>
                            <a:schemeClr val="tx1"/>
                          </a:solidFill>
                        </a:rPr>
                        <a:t>令和</a:t>
                      </a:r>
                      <a:r>
                        <a:rPr kumimoji="1" lang="en-US" altLang="ja-JP" sz="1600" b="1" dirty="0">
                          <a:solidFill>
                            <a:schemeClr val="tx1"/>
                          </a:solidFill>
                        </a:rPr>
                        <a:t>7</a:t>
                      </a:r>
                      <a:r>
                        <a:rPr kumimoji="1" lang="ja-JP" altLang="en-US" sz="1600" b="1" dirty="0">
                          <a:solidFill>
                            <a:schemeClr val="tx1"/>
                          </a:solidFill>
                        </a:rPr>
                        <a:t>年</a:t>
                      </a:r>
                      <a:r>
                        <a:rPr kumimoji="1" lang="en-US" altLang="ja-JP" sz="1600" b="1" dirty="0">
                          <a:solidFill>
                            <a:schemeClr val="tx1"/>
                          </a:solidFill>
                        </a:rPr>
                        <a:t>10</a:t>
                      </a:r>
                      <a:r>
                        <a:rPr kumimoji="1" lang="ja-JP" altLang="en-US" sz="1600" b="1" dirty="0">
                          <a:solidFill>
                            <a:schemeClr val="tx1"/>
                          </a:solidFill>
                        </a:rPr>
                        <a:t>月</a:t>
                      </a:r>
                    </a:p>
                  </a:txBody>
                  <a:tcPr anchor="ctr"/>
                </a:tc>
                <a:tc>
                  <a:txBody>
                    <a:bodyPr/>
                    <a:lstStyle/>
                    <a:p>
                      <a:pPr algn="l"/>
                      <a:r>
                        <a:rPr kumimoji="1" lang="ja-JP" altLang="en-US" sz="1600" b="1" dirty="0">
                          <a:solidFill>
                            <a:schemeClr val="tx1"/>
                          </a:solidFill>
                        </a:rPr>
                        <a:t>供用開始（予定）</a:t>
                      </a:r>
                    </a:p>
                  </a:txBody>
                  <a:tcPr anchor="ctr"/>
                </a:tc>
                <a:extLst>
                  <a:ext uri="{0D108BD9-81ED-4DB2-BD59-A6C34878D82A}">
                    <a16:rowId xmlns:a16="http://schemas.microsoft.com/office/drawing/2014/main" val="1030755807"/>
                  </a:ext>
                </a:extLst>
              </a:tr>
            </a:tbl>
          </a:graphicData>
        </a:graphic>
      </p:graphicFrame>
    </p:spTree>
    <p:extLst>
      <p:ext uri="{BB962C8B-B14F-4D97-AF65-F5344CB8AC3E}">
        <p14:creationId xmlns:p14="http://schemas.microsoft.com/office/powerpoint/2010/main" val="4173303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532560" y="392094"/>
            <a:ext cx="11947488" cy="641058"/>
          </a:xfrm>
        </p:spPr>
        <p:txBody>
          <a:bodyPr>
            <a:normAutofit fontScale="90000"/>
          </a:bodyPr>
          <a:lstStyle/>
          <a:p>
            <a:r>
              <a:rPr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⑦　一般質問の内容と今後の考え方</a:t>
            </a:r>
            <a:endPar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a:cxnSpLocks/>
          </p:cNvCxnSpPr>
          <p:nvPr/>
        </p:nvCxnSpPr>
        <p:spPr>
          <a:xfrm>
            <a:off x="522513" y="1125416"/>
            <a:ext cx="119776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512466" y="6531939"/>
            <a:ext cx="11987683"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27</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6206C04E-1593-448E-909D-4CA989CA0C4D}"/>
              </a:ext>
            </a:extLst>
          </p:cNvPr>
          <p:cNvSpPr/>
          <p:nvPr/>
        </p:nvSpPr>
        <p:spPr>
          <a:xfrm>
            <a:off x="500397" y="1199899"/>
            <a:ext cx="5194998" cy="4823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一般質問の内容（令和</a:t>
            </a:r>
            <a:r>
              <a:rPr kumimoji="1" lang="en-US" altLang="ja-JP"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a:t>
            </a:r>
            <a:r>
              <a:rPr kumimoji="1" lang="en-US" altLang="ja-JP"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12</a:t>
            </a:r>
            <a:r>
              <a:rPr kumimoji="1" lang="ja-JP" altLang="en-US"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月議会）</a:t>
            </a:r>
          </a:p>
        </p:txBody>
      </p:sp>
      <p:sp>
        <p:nvSpPr>
          <p:cNvPr id="9" name="テキスト ボックス 8">
            <a:extLst>
              <a:ext uri="{FF2B5EF4-FFF2-40B4-BE49-F238E27FC236}">
                <a16:creationId xmlns:a16="http://schemas.microsoft.com/office/drawing/2014/main" id="{4998D3A4-F380-41C1-8AA5-3B2EE046B1DD}"/>
              </a:ext>
            </a:extLst>
          </p:cNvPr>
          <p:cNvSpPr txBox="1"/>
          <p:nvPr/>
        </p:nvSpPr>
        <p:spPr>
          <a:xfrm>
            <a:off x="522512" y="1765213"/>
            <a:ext cx="5878287" cy="4524315"/>
          </a:xfrm>
          <a:prstGeom prst="rect">
            <a:avLst/>
          </a:prstGeom>
          <a:solidFill>
            <a:srgbClr val="F9D3F4"/>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①改築設計業務（</a:t>
            </a:r>
            <a:r>
              <a:rPr lang="en-US" altLang="ja-JP" sz="2400" dirty="0">
                <a:latin typeface="BIZ UDPゴシック" panose="020B0400000000000000" pitchFamily="50" charset="-128"/>
                <a:ea typeface="BIZ UDPゴシック" panose="020B0400000000000000" pitchFamily="50" charset="-128"/>
              </a:rPr>
              <a:t>2</a:t>
            </a:r>
            <a:r>
              <a:rPr lang="ja-JP" altLang="en-US" sz="2400" dirty="0">
                <a:latin typeface="BIZ UDPゴシック" panose="020B0400000000000000" pitchFamily="50" charset="-128"/>
                <a:ea typeface="BIZ UDPゴシック" panose="020B0400000000000000" pitchFamily="50" charset="-128"/>
              </a:rPr>
              <a:t>億</a:t>
            </a:r>
            <a:r>
              <a:rPr lang="en-US" altLang="ja-JP" sz="2400" dirty="0">
                <a:latin typeface="BIZ UDPゴシック" panose="020B0400000000000000" pitchFamily="50" charset="-128"/>
                <a:ea typeface="BIZ UDPゴシック" panose="020B0400000000000000" pitchFamily="50" charset="-128"/>
              </a:rPr>
              <a:t>9</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920</a:t>
            </a:r>
            <a:r>
              <a:rPr lang="ja-JP" altLang="en-US" sz="2400" dirty="0">
                <a:latin typeface="BIZ UDPゴシック" panose="020B0400000000000000" pitchFamily="50" charset="-128"/>
                <a:ea typeface="BIZ UDPゴシック" panose="020B0400000000000000" pitchFamily="50" charset="-128"/>
              </a:rPr>
              <a:t>万円）大型事業なのに市民への周知不足では？</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solidFill>
                  <a:srgbClr val="FF0000"/>
                </a:solidFill>
                <a:latin typeface="BIZ UDPゴシック" panose="020B0400000000000000" pitchFamily="50" charset="-128"/>
                <a:ea typeface="BIZ UDPゴシック" panose="020B0400000000000000" pitchFamily="50" charset="-128"/>
              </a:rPr>
              <a:t>⇒更なる情報発信に努める </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②基本と実施設計を同時に契約進捗、市民の意見を反映できるのか？</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solidFill>
                  <a:srgbClr val="FF0000"/>
                </a:solidFill>
                <a:latin typeface="BIZ UDPゴシック" panose="020B0400000000000000" pitchFamily="50" charset="-128"/>
                <a:ea typeface="BIZ UDPゴシック" panose="020B0400000000000000" pitchFamily="50" charset="-128"/>
              </a:rPr>
              <a:t>⇒パブコメ、委員会委員への説明、意見を反映していきたい</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③稼働率の目標は？</a:t>
            </a:r>
            <a:r>
              <a:rPr lang="ja-JP" altLang="en-US" sz="2400" dirty="0">
                <a:solidFill>
                  <a:srgbClr val="FF0000"/>
                </a:solidFill>
                <a:latin typeface="BIZ UDPゴシック" panose="020B0400000000000000" pitchFamily="50" charset="-128"/>
                <a:ea typeface="BIZ UDPゴシック" panose="020B0400000000000000" pitchFamily="50" charset="-128"/>
              </a:rPr>
              <a:t>⇒６０％</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④建設費</a:t>
            </a:r>
            <a:r>
              <a:rPr lang="ja-JP" altLang="en-US" sz="2400" dirty="0">
                <a:latin typeface="BIZ UDPゴシック" panose="020B0400000000000000" pitchFamily="50" charset="-128"/>
                <a:ea typeface="BIZ UDPゴシック" panose="020B0400000000000000" pitchFamily="50" charset="-128"/>
              </a:rPr>
              <a:t>の概算は？</a:t>
            </a:r>
            <a:r>
              <a:rPr lang="ja-JP" altLang="en-US" sz="2400" dirty="0">
                <a:solidFill>
                  <a:srgbClr val="FF0000"/>
                </a:solidFill>
                <a:latin typeface="BIZ UDPゴシック" panose="020B0400000000000000" pitchFamily="50" charset="-128"/>
                <a:ea typeface="BIZ UDPゴシック" panose="020B0400000000000000" pitchFamily="50" charset="-128"/>
              </a:rPr>
              <a:t>⇒</a:t>
            </a:r>
            <a:r>
              <a:rPr lang="en-US" altLang="ja-JP" sz="2400" dirty="0">
                <a:solidFill>
                  <a:srgbClr val="FF0000"/>
                </a:solidFill>
                <a:latin typeface="BIZ UDPゴシック" panose="020B0400000000000000" pitchFamily="50" charset="-128"/>
                <a:ea typeface="BIZ UDPゴシック" panose="020B0400000000000000" pitchFamily="50" charset="-128"/>
              </a:rPr>
              <a:t>4</a:t>
            </a:r>
            <a:r>
              <a:rPr lang="ja-JP" altLang="en-US" sz="2400" dirty="0">
                <a:solidFill>
                  <a:srgbClr val="FF0000"/>
                </a:solidFill>
                <a:latin typeface="BIZ UDPゴシック" panose="020B0400000000000000" pitchFamily="50" charset="-128"/>
                <a:ea typeface="BIZ UDPゴシック" panose="020B0400000000000000" pitchFamily="50" charset="-128"/>
              </a:rPr>
              <a:t>５億から</a:t>
            </a:r>
            <a:r>
              <a:rPr lang="en-US" altLang="ja-JP" sz="2400" dirty="0">
                <a:solidFill>
                  <a:srgbClr val="FF0000"/>
                </a:solidFill>
                <a:latin typeface="BIZ UDPゴシック" panose="020B0400000000000000" pitchFamily="50" charset="-128"/>
                <a:ea typeface="BIZ UDPゴシック" panose="020B0400000000000000" pitchFamily="50" charset="-128"/>
              </a:rPr>
              <a:t>73</a:t>
            </a:r>
            <a:r>
              <a:rPr lang="ja-JP" altLang="en-US" sz="2400" dirty="0">
                <a:solidFill>
                  <a:srgbClr val="FF0000"/>
                </a:solidFill>
                <a:latin typeface="BIZ UDPゴシック" panose="020B0400000000000000" pitchFamily="50" charset="-128"/>
                <a:ea typeface="BIZ UDPゴシック" panose="020B0400000000000000" pitchFamily="50" charset="-128"/>
              </a:rPr>
              <a:t>億円</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solidFill>
                  <a:srgbClr val="FF0000"/>
                </a:solidFill>
                <a:latin typeface="BIZ UDPゴシック" panose="020B0400000000000000" pitchFamily="50" charset="-128"/>
                <a:ea typeface="BIZ UDPゴシック" panose="020B0400000000000000" pitchFamily="50" charset="-128"/>
              </a:rPr>
              <a:t>（現在はでてない。他市の建設費用を紹介）</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⑤駐車場は？</a:t>
            </a:r>
            <a:r>
              <a:rPr lang="ja-JP" altLang="en-US" sz="2400" dirty="0">
                <a:solidFill>
                  <a:srgbClr val="FF0000"/>
                </a:solidFill>
                <a:latin typeface="BIZ UDPゴシック" panose="020B0400000000000000" pitchFamily="50" charset="-128"/>
                <a:ea typeface="BIZ UDPゴシック" panose="020B0400000000000000" pitchFamily="50" charset="-128"/>
              </a:rPr>
              <a:t>⇒１５０台、大型バス５台、周辺施設との連携で補う</a:t>
            </a:r>
            <a:endParaRPr kumimoji="1" lang="ja-JP" altLang="en-US" sz="2400" dirty="0">
              <a:solidFill>
                <a:srgbClr val="FF0000"/>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8ABDD5D3-DE38-44F3-AED6-B932FF922CB4}"/>
              </a:ext>
            </a:extLst>
          </p:cNvPr>
          <p:cNvSpPr/>
          <p:nvPr/>
        </p:nvSpPr>
        <p:spPr>
          <a:xfrm>
            <a:off x="6581666" y="1159690"/>
            <a:ext cx="5109583" cy="4823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今後の考え方</a:t>
            </a:r>
          </a:p>
        </p:txBody>
      </p:sp>
      <p:sp>
        <p:nvSpPr>
          <p:cNvPr id="19" name="テキスト ボックス 18">
            <a:extLst>
              <a:ext uri="{FF2B5EF4-FFF2-40B4-BE49-F238E27FC236}">
                <a16:creationId xmlns:a16="http://schemas.microsoft.com/office/drawing/2014/main" id="{1D624F28-86B0-460C-A0F9-3971FAC1D341}"/>
              </a:ext>
            </a:extLst>
          </p:cNvPr>
          <p:cNvSpPr txBox="1"/>
          <p:nvPr/>
        </p:nvSpPr>
        <p:spPr>
          <a:xfrm>
            <a:off x="6581666" y="1660256"/>
            <a:ext cx="6114321" cy="4893647"/>
          </a:xfrm>
          <a:prstGeom prst="rect">
            <a:avLst/>
          </a:prstGeom>
          <a:solidFill>
            <a:srgbClr val="F9D3F4"/>
          </a:solid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①清風会は</a:t>
            </a:r>
            <a:r>
              <a:rPr lang="ja-JP" altLang="en-US" sz="2400" dirty="0">
                <a:solidFill>
                  <a:srgbClr val="FF0000"/>
                </a:solidFill>
                <a:latin typeface="BIZ UDPゴシック" panose="020B0400000000000000" pitchFamily="50" charset="-128"/>
                <a:ea typeface="BIZ UDPゴシック" panose="020B0400000000000000" pitchFamily="50" charset="-128"/>
              </a:rPr>
              <a:t>市民の意見を聞きたい。</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endParaRPr lang="en-US" altLang="ja-JP" sz="24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②基本設計が終わった後、パブコメや委員会委員の意見、また</a:t>
            </a:r>
            <a:r>
              <a:rPr kumimoji="1" lang="ja-JP" altLang="en-US" sz="2400" dirty="0">
                <a:solidFill>
                  <a:srgbClr val="FF0000"/>
                </a:solidFill>
                <a:latin typeface="BIZ UDPゴシック" panose="020B0400000000000000" pitchFamily="50" charset="-128"/>
                <a:ea typeface="BIZ UDPゴシック" panose="020B0400000000000000" pitchFamily="50" charset="-128"/>
              </a:rPr>
              <a:t>市民の意見を反映</a:t>
            </a:r>
            <a:r>
              <a:rPr kumimoji="1" lang="ja-JP" altLang="en-US" sz="2400" dirty="0">
                <a:latin typeface="BIZ UDPゴシック" panose="020B0400000000000000" pitchFamily="50" charset="-128"/>
                <a:ea typeface="BIZ UDPゴシック" panose="020B0400000000000000" pitchFamily="50" charset="-128"/>
              </a:rPr>
              <a:t>させしっかりと市執行部と議論したい。</a:t>
            </a:r>
            <a:endParaRPr kumimoji="1"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③大きな</a:t>
            </a:r>
            <a:r>
              <a:rPr lang="ja-JP" altLang="en-US" sz="2400">
                <a:latin typeface="BIZ UDPゴシック" panose="020B0400000000000000" pitchFamily="50" charset="-128"/>
                <a:ea typeface="BIZ UDPゴシック" panose="020B0400000000000000" pitchFamily="50" charset="-128"/>
              </a:rPr>
              <a:t>建設事業費と考える。</a:t>
            </a:r>
            <a:r>
              <a:rPr lang="ja-JP" altLang="en-US" sz="2400" dirty="0">
                <a:latin typeface="BIZ UDPゴシック" panose="020B0400000000000000" pitchFamily="50" charset="-128"/>
                <a:ea typeface="BIZ UDPゴシック" panose="020B0400000000000000" pitchFamily="50" charset="-128"/>
              </a:rPr>
              <a:t>基本設計で概算事業費を公開してもらい、</a:t>
            </a:r>
            <a:r>
              <a:rPr lang="ja-JP" altLang="en-US" sz="2400" dirty="0">
                <a:solidFill>
                  <a:srgbClr val="FF0000"/>
                </a:solidFill>
                <a:latin typeface="BIZ UDPゴシック" panose="020B0400000000000000" pitchFamily="50" charset="-128"/>
                <a:ea typeface="BIZ UDPゴシック" panose="020B0400000000000000" pitchFamily="50" charset="-128"/>
              </a:rPr>
              <a:t>今後の市財政に与える影響</a:t>
            </a:r>
            <a:r>
              <a:rPr lang="ja-JP" altLang="en-US" sz="2400" dirty="0">
                <a:latin typeface="BIZ UDPゴシック" panose="020B0400000000000000" pitchFamily="50" charset="-128"/>
                <a:ea typeface="BIZ UDPゴシック" panose="020B0400000000000000" pitchFamily="50" charset="-128"/>
              </a:rPr>
              <a:t>をしっかりと議論したい。</a:t>
            </a:r>
            <a:endParaRPr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④老朽化し使え無いからではなく、</a:t>
            </a:r>
            <a:r>
              <a:rPr lang="ja-JP" altLang="en-US" sz="2400" dirty="0">
                <a:solidFill>
                  <a:srgbClr val="FF0000"/>
                </a:solidFill>
                <a:latin typeface="BIZ UDPゴシック" panose="020B0400000000000000" pitchFamily="50" charset="-128"/>
                <a:ea typeface="BIZ UDPゴシック" panose="020B0400000000000000" pitchFamily="50" charset="-128"/>
              </a:rPr>
              <a:t>多く使うから建替えるのが本当</a:t>
            </a:r>
            <a:r>
              <a:rPr lang="ja-JP" altLang="en-US" sz="2400" dirty="0">
                <a:latin typeface="BIZ UDPゴシック" panose="020B0400000000000000" pitchFamily="50" charset="-128"/>
                <a:ea typeface="BIZ UDPゴシック" panose="020B0400000000000000" pitchFamily="50" charset="-128"/>
              </a:rPr>
              <a:t>で、今から必要な</a:t>
            </a:r>
            <a:r>
              <a:rPr lang="ja-JP" altLang="en-US" sz="2400" dirty="0">
                <a:solidFill>
                  <a:srgbClr val="FF0000"/>
                </a:solidFill>
                <a:latin typeface="BIZ UDPゴシック" panose="020B0400000000000000" pitchFamily="50" charset="-128"/>
                <a:ea typeface="BIZ UDPゴシック" panose="020B0400000000000000" pitchFamily="50" charset="-128"/>
              </a:rPr>
              <a:t>維持管理費も含めて議論</a:t>
            </a:r>
            <a:r>
              <a:rPr lang="ja-JP" altLang="en-US" sz="2400" dirty="0">
                <a:latin typeface="BIZ UDPゴシック" panose="020B0400000000000000" pitchFamily="50" charset="-128"/>
                <a:ea typeface="BIZ UDPゴシック" panose="020B0400000000000000" pitchFamily="50" charset="-128"/>
              </a:rPr>
              <a:t>したい。</a:t>
            </a:r>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8862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73241" y="2473390"/>
            <a:ext cx="11826908" cy="1817256"/>
          </a:xfrm>
        </p:spPr>
        <p:txBody>
          <a:bodyPr>
            <a:normAutofit/>
          </a:bodyPr>
          <a:lstStyle/>
          <a:p>
            <a:r>
              <a:rPr kumimoji="1" lang="ja-JP" altLang="en-US" sz="6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ご清聴ありがとうございました</a:t>
            </a:r>
            <a:endParaRPr kumimoji="1" lang="en-US" altLang="ja-JP" sz="6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r>
              <a:rPr lang="ja-JP" altLang="en-US" sz="4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（質疑応答）に進みます</a:t>
            </a:r>
            <a:endParaRPr kumimoji="1" lang="en-US" altLang="ja-JP" sz="4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endParaRPr lang="en-US" altLang="ja-JP" sz="6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endParaRPr kumimoji="1" lang="en-US" altLang="ja-JP" sz="6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l"/>
            <a:endParaRPr kumimoji="1" lang="ja-JP" altLang="en-US" sz="4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28</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19526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494406"/>
            <a:ext cx="11595796" cy="641058"/>
          </a:xfrm>
        </p:spPr>
        <p:txBody>
          <a:bodyPr>
            <a:normAutofit fontScale="90000"/>
          </a:bodyPr>
          <a:lstStyle/>
          <a:p>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本日の流れ</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73241" y="1908283"/>
            <a:ext cx="11826908" cy="3095795"/>
          </a:xfrm>
        </p:spPr>
        <p:txBody>
          <a:bodyPr>
            <a:normAutofit lnSpcReduction="10000"/>
          </a:bodyPr>
          <a:lstStyle/>
          <a:p>
            <a:pPr marL="742950" indent="-742950" algn="l">
              <a:buAutoNum type="arabicDbPeriod"/>
            </a:pPr>
            <a:r>
              <a:rPr kumimoji="1"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代表あいさつ</a:t>
            </a:r>
            <a:endParaRPr kumimoji="1" lang="en-US" altLang="ja-JP"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marL="742950" indent="-742950" algn="l">
              <a:buAutoNum type="arabicDbPeriod"/>
            </a:pPr>
            <a:r>
              <a:rPr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議会活動報告</a:t>
            </a:r>
            <a:endParaRPr kumimoji="1" lang="en-US" altLang="ja-JP"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marL="742950" indent="-742950" algn="l">
              <a:buAutoNum type="arabicDbPeriod"/>
            </a:pPr>
            <a:r>
              <a:rPr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令和</a:t>
            </a:r>
            <a:r>
              <a:rPr lang="en-US" altLang="ja-JP"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r>
              <a:rPr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年度予算について</a:t>
            </a:r>
            <a:endParaRPr lang="en-US" altLang="ja-JP"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marL="742950" indent="-742950" algn="l">
              <a:buAutoNum type="arabicDbPeriod"/>
            </a:pPr>
            <a:r>
              <a:rPr kumimoji="1"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新市民会館（仮称）建設について</a:t>
            </a:r>
            <a:endParaRPr kumimoji="1" lang="en-US" altLang="ja-JP"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marL="742950" indent="-742950" algn="l">
              <a:buAutoNum type="arabicDbPeriod"/>
            </a:pPr>
            <a:r>
              <a:rPr kumimoji="1"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質疑応答</a:t>
            </a: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1306286"/>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3</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44134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73241" y="1305383"/>
            <a:ext cx="11826908" cy="1216754"/>
          </a:xfrm>
        </p:spPr>
        <p:txBody>
          <a:bodyPr>
            <a:normAutofit/>
          </a:bodyPr>
          <a:lstStyle/>
          <a:p>
            <a:r>
              <a:rPr kumimoji="1" lang="ja-JP" altLang="en-US" sz="6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１．　議会活動報告</a:t>
            </a:r>
            <a:endParaRPr kumimoji="1" lang="en-US" altLang="ja-JP" sz="6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l"/>
            <a:endParaRPr kumimoji="1"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4</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445D4B3-1C43-49B9-961D-BB253CCEE895}"/>
              </a:ext>
            </a:extLst>
          </p:cNvPr>
          <p:cNvSpPr txBox="1"/>
          <p:nvPr/>
        </p:nvSpPr>
        <p:spPr>
          <a:xfrm>
            <a:off x="1260056" y="4155705"/>
            <a:ext cx="10440237" cy="1754326"/>
          </a:xfrm>
          <a:prstGeom prst="rect">
            <a:avLst/>
          </a:prstGeom>
          <a:solidFill>
            <a:schemeClr val="accent5">
              <a:lumMod val="75000"/>
            </a:schemeClr>
          </a:solidFill>
        </p:spPr>
        <p:txBody>
          <a:bodyPr wrap="square" rtlCol="0">
            <a:spAutoFit/>
          </a:bodyPr>
          <a:lstStyle/>
          <a:p>
            <a:pPr algn="ctr"/>
            <a:r>
              <a:rPr kumimoji="1" lang="en-US" altLang="ja-JP" sz="5400" b="1" dirty="0">
                <a:solidFill>
                  <a:schemeClr val="bg1"/>
                </a:solidFill>
              </a:rPr>
              <a:t>【</a:t>
            </a:r>
            <a:r>
              <a:rPr kumimoji="1" lang="ja-JP" altLang="en-US" sz="5400" b="1" dirty="0">
                <a:solidFill>
                  <a:schemeClr val="bg1"/>
                </a:solidFill>
              </a:rPr>
              <a:t>報告者</a:t>
            </a:r>
            <a:r>
              <a:rPr kumimoji="1" lang="en-US" altLang="ja-JP" sz="5400" b="1" dirty="0">
                <a:solidFill>
                  <a:schemeClr val="bg1"/>
                </a:solidFill>
              </a:rPr>
              <a:t>】</a:t>
            </a:r>
          </a:p>
          <a:p>
            <a:pPr algn="ctr"/>
            <a:r>
              <a:rPr lang="ja-JP" altLang="en-US" sz="5400" b="1" dirty="0">
                <a:solidFill>
                  <a:schemeClr val="bg1"/>
                </a:solidFill>
              </a:rPr>
              <a:t>山下 　寿次</a:t>
            </a:r>
            <a:endParaRPr kumimoji="1" lang="ja-JP" altLang="en-US" sz="5400" b="1" dirty="0">
              <a:solidFill>
                <a:schemeClr val="bg1"/>
              </a:solidFill>
            </a:endParaRPr>
          </a:p>
        </p:txBody>
      </p:sp>
      <p:pic>
        <p:nvPicPr>
          <p:cNvPr id="10" name="図 9">
            <a:extLst>
              <a:ext uri="{FF2B5EF4-FFF2-40B4-BE49-F238E27FC236}">
                <a16:creationId xmlns:a16="http://schemas.microsoft.com/office/drawing/2014/main" id="{EA89AE63-F76A-44D0-AC6C-630D4F6C4897}"/>
              </a:ext>
            </a:extLst>
          </p:cNvPr>
          <p:cNvPicPr>
            <a:picLocks noChangeAspect="1"/>
          </p:cNvPicPr>
          <p:nvPr/>
        </p:nvPicPr>
        <p:blipFill>
          <a:blip r:embed="rId2"/>
          <a:stretch>
            <a:fillRect/>
          </a:stretch>
        </p:blipFill>
        <p:spPr>
          <a:xfrm>
            <a:off x="5300496" y="2522137"/>
            <a:ext cx="2359356" cy="1548518"/>
          </a:xfrm>
          <a:prstGeom prst="rect">
            <a:avLst/>
          </a:prstGeom>
        </p:spPr>
      </p:pic>
    </p:spTree>
    <p:extLst>
      <p:ext uri="{BB962C8B-B14F-4D97-AF65-F5344CB8AC3E}">
        <p14:creationId xmlns:p14="http://schemas.microsoft.com/office/powerpoint/2010/main" val="144457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494406"/>
            <a:ext cx="11595796" cy="641058"/>
          </a:xfrm>
        </p:spPr>
        <p:txBody>
          <a:bodyPr>
            <a:normAutofit fontScale="90000"/>
          </a:bodyPr>
          <a:lstStyle/>
          <a:p>
            <a:r>
              <a:rPr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地方議会（市議会）は　「二元代表制」</a:t>
            </a:r>
            <a:endPar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73241" y="1908283"/>
            <a:ext cx="11826908" cy="1126319"/>
          </a:xfrm>
          <a:solidFill>
            <a:schemeClr val="accent3">
              <a:lumMod val="40000"/>
              <a:lumOff val="60000"/>
            </a:schemeClr>
          </a:solidFill>
        </p:spPr>
        <p:txBody>
          <a:bodyPr>
            <a:normAutofit/>
          </a:bodyPr>
          <a:lstStyle/>
          <a:p>
            <a:pPr algn="l">
              <a:lnSpc>
                <a:spcPct val="100000"/>
              </a:lnSpc>
            </a:pPr>
            <a:r>
              <a:rPr kumimoji="1" lang="ja-JP" altLang="en-US" sz="3200" b="1" dirty="0">
                <a:latin typeface="BIZ UDPゴシック" panose="020B0400000000000000" pitchFamily="50" charset="-128"/>
                <a:ea typeface="BIZ UDPゴシック" panose="020B0400000000000000" pitchFamily="50" charset="-128"/>
              </a:rPr>
              <a:t>市議会は、 </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①</a:t>
            </a:r>
            <a:r>
              <a:rPr kumimoji="1" lang="ja-JP" altLang="en-US" sz="3200" b="1" u="sng" dirty="0">
                <a:solidFill>
                  <a:srgbClr val="FF0000"/>
                </a:solidFill>
                <a:latin typeface="BIZ UDPゴシック" panose="020B0400000000000000" pitchFamily="50" charset="-128"/>
                <a:ea typeface="BIZ UDPゴシック" panose="020B0400000000000000" pitchFamily="50" charset="-128"/>
              </a:rPr>
              <a:t>市民の代表として行政をチェック</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  </a:t>
            </a:r>
            <a:r>
              <a:rPr lang="ja-JP" altLang="en-US" sz="3200" b="1" u="sng" dirty="0">
                <a:solidFill>
                  <a:srgbClr val="FF0000"/>
                </a:solidFill>
                <a:latin typeface="BIZ UDPゴシック" panose="020B0400000000000000" pitchFamily="50" charset="-128"/>
                <a:ea typeface="BIZ UDPゴシック" panose="020B0400000000000000" pitchFamily="50" charset="-128"/>
              </a:rPr>
              <a:t>②条例提案による市政のルール作り</a:t>
            </a:r>
            <a:r>
              <a:rPr lang="ja-JP" altLang="en-US" sz="3200" b="1" dirty="0">
                <a:latin typeface="BIZ UDPゴシック" panose="020B0400000000000000" pitchFamily="50" charset="-128"/>
                <a:ea typeface="BIZ UDPゴシック" panose="020B0400000000000000" pitchFamily="50" charset="-128"/>
              </a:rPr>
              <a:t>、という２つの役割を担っています。</a:t>
            </a:r>
            <a:endParaRPr kumimoji="1" lang="ja-JP" altLang="en-US" sz="3200" b="1" dirty="0">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1" y="1306286"/>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5</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1004835" y="1375273"/>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ポイント</a:t>
            </a:r>
            <a:endPar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9" name="楕円 8">
            <a:extLst>
              <a:ext uri="{FF2B5EF4-FFF2-40B4-BE49-F238E27FC236}">
                <a16:creationId xmlns:a16="http://schemas.microsoft.com/office/drawing/2014/main" id="{11413748-89C7-44A8-89C6-B4D2F27860A5}"/>
              </a:ext>
            </a:extLst>
          </p:cNvPr>
          <p:cNvSpPr/>
          <p:nvPr/>
        </p:nvSpPr>
        <p:spPr>
          <a:xfrm>
            <a:off x="1969477" y="3768132"/>
            <a:ext cx="2753247" cy="189913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4800" dirty="0">
                <a:solidFill>
                  <a:schemeClr val="tx1"/>
                </a:solidFill>
                <a:latin typeface="BIZ UDPゴシック" panose="020B0400000000000000" pitchFamily="50" charset="-128"/>
                <a:ea typeface="BIZ UDPゴシック" panose="020B0400000000000000" pitchFamily="50" charset="-128"/>
              </a:rPr>
              <a:t>市長</a:t>
            </a:r>
            <a:endParaRPr kumimoji="1" lang="ja-JP" altLang="en-US" sz="4800" dirty="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65C9232F-FB6A-427A-934B-E3857BC82490}"/>
              </a:ext>
            </a:extLst>
          </p:cNvPr>
          <p:cNvSpPr txBox="1"/>
          <p:nvPr/>
        </p:nvSpPr>
        <p:spPr>
          <a:xfrm>
            <a:off x="2676686" y="4916876"/>
            <a:ext cx="1338828"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（執行機関）</a:t>
            </a:r>
          </a:p>
        </p:txBody>
      </p:sp>
      <p:sp>
        <p:nvSpPr>
          <p:cNvPr id="11" name="楕円 10">
            <a:extLst>
              <a:ext uri="{FF2B5EF4-FFF2-40B4-BE49-F238E27FC236}">
                <a16:creationId xmlns:a16="http://schemas.microsoft.com/office/drawing/2014/main" id="{65E145C0-C737-4EDA-8B9D-8CDA84F2A0A4}"/>
              </a:ext>
            </a:extLst>
          </p:cNvPr>
          <p:cNvSpPr/>
          <p:nvPr/>
        </p:nvSpPr>
        <p:spPr>
          <a:xfrm>
            <a:off x="7696214" y="3761971"/>
            <a:ext cx="2963065" cy="1899138"/>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4800" dirty="0">
                <a:solidFill>
                  <a:schemeClr val="tx1"/>
                </a:solidFill>
                <a:latin typeface="BIZ UDPゴシック" panose="020B0400000000000000" pitchFamily="50" charset="-128"/>
                <a:ea typeface="BIZ UDPゴシック" panose="020B0400000000000000" pitchFamily="50" charset="-128"/>
              </a:rPr>
              <a:t>市議会</a:t>
            </a:r>
            <a:endParaRPr kumimoji="1" lang="ja-JP" altLang="en-US" sz="4800" dirty="0">
              <a:solidFill>
                <a:schemeClr val="tx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402A9604-AC6B-4A0C-A303-4EC168058FF5}"/>
              </a:ext>
            </a:extLst>
          </p:cNvPr>
          <p:cNvSpPr txBox="1"/>
          <p:nvPr/>
        </p:nvSpPr>
        <p:spPr>
          <a:xfrm>
            <a:off x="8508332" y="4915260"/>
            <a:ext cx="1338828"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（議決機関）</a:t>
            </a:r>
          </a:p>
        </p:txBody>
      </p:sp>
      <p:sp>
        <p:nvSpPr>
          <p:cNvPr id="13" name="矢印: 右 12">
            <a:extLst>
              <a:ext uri="{FF2B5EF4-FFF2-40B4-BE49-F238E27FC236}">
                <a16:creationId xmlns:a16="http://schemas.microsoft.com/office/drawing/2014/main" id="{80CFDB2A-2A32-4319-B911-A81C7B2BA7BF}"/>
              </a:ext>
            </a:extLst>
          </p:cNvPr>
          <p:cNvSpPr/>
          <p:nvPr/>
        </p:nvSpPr>
        <p:spPr>
          <a:xfrm>
            <a:off x="5084466" y="4230356"/>
            <a:ext cx="2069960" cy="2713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15" name="矢印: 左 14">
            <a:extLst>
              <a:ext uri="{FF2B5EF4-FFF2-40B4-BE49-F238E27FC236}">
                <a16:creationId xmlns:a16="http://schemas.microsoft.com/office/drawing/2014/main" id="{57A2A744-1105-456F-BE91-297D12FD4F01}"/>
              </a:ext>
            </a:extLst>
          </p:cNvPr>
          <p:cNvSpPr/>
          <p:nvPr/>
        </p:nvSpPr>
        <p:spPr>
          <a:xfrm>
            <a:off x="5080641" y="5020521"/>
            <a:ext cx="2069960" cy="26640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48C8BF38-94EA-4726-B2BA-4DFA4AE2D248}"/>
              </a:ext>
            </a:extLst>
          </p:cNvPr>
          <p:cNvSpPr txBox="1"/>
          <p:nvPr/>
        </p:nvSpPr>
        <p:spPr>
          <a:xfrm>
            <a:off x="4561127" y="3531138"/>
            <a:ext cx="3135087" cy="461665"/>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予算・条例などの提案</a:t>
            </a:r>
          </a:p>
        </p:txBody>
      </p:sp>
      <p:sp>
        <p:nvSpPr>
          <p:cNvPr id="17" name="テキスト ボックス 16">
            <a:extLst>
              <a:ext uri="{FF2B5EF4-FFF2-40B4-BE49-F238E27FC236}">
                <a16:creationId xmlns:a16="http://schemas.microsoft.com/office/drawing/2014/main" id="{50021595-E1C8-4AB7-9568-EE313E0CC176}"/>
              </a:ext>
            </a:extLst>
          </p:cNvPr>
          <p:cNvSpPr txBox="1"/>
          <p:nvPr/>
        </p:nvSpPr>
        <p:spPr>
          <a:xfrm>
            <a:off x="4154973" y="5480230"/>
            <a:ext cx="3947395" cy="461665"/>
          </a:xfrm>
          <a:prstGeom prst="rect">
            <a:avLst/>
          </a:prstGeom>
          <a:noFill/>
        </p:spPr>
        <p:txBody>
          <a:bodyPr wrap="square" rtlCol="0">
            <a:spAutoFit/>
          </a:bodyPr>
          <a:lstStyle/>
          <a:p>
            <a:r>
              <a:rPr kumimoji="1" lang="ja-JP" altLang="en-US" sz="2400" b="1" u="sng" dirty="0">
                <a:solidFill>
                  <a:srgbClr val="FF0000"/>
                </a:solidFill>
                <a:latin typeface="BIZ UDPゴシック" panose="020B0400000000000000" pitchFamily="50" charset="-128"/>
                <a:ea typeface="BIZ UDPゴシック" panose="020B0400000000000000" pitchFamily="50" charset="-128"/>
              </a:rPr>
              <a:t>予算・条例などの審査・議決</a:t>
            </a:r>
          </a:p>
        </p:txBody>
      </p:sp>
      <p:sp>
        <p:nvSpPr>
          <p:cNvPr id="18" name="テキスト ボックス 17">
            <a:extLst>
              <a:ext uri="{FF2B5EF4-FFF2-40B4-BE49-F238E27FC236}">
                <a16:creationId xmlns:a16="http://schemas.microsoft.com/office/drawing/2014/main" id="{AB035A69-6A76-4074-A15A-90D64431C9A2}"/>
              </a:ext>
            </a:extLst>
          </p:cNvPr>
          <p:cNvSpPr txBox="1"/>
          <p:nvPr/>
        </p:nvSpPr>
        <p:spPr>
          <a:xfrm>
            <a:off x="4628943" y="5989089"/>
            <a:ext cx="2999453" cy="461665"/>
          </a:xfrm>
          <a:prstGeom prst="rect">
            <a:avLst/>
          </a:prstGeom>
          <a:noFill/>
        </p:spPr>
        <p:txBody>
          <a:bodyPr wrap="square" rtlCol="0">
            <a:spAutoFit/>
          </a:bodyPr>
          <a:lstStyle/>
          <a:p>
            <a:r>
              <a:rPr kumimoji="1" lang="ja-JP" altLang="en-US" sz="2400" b="1" u="sng" dirty="0">
                <a:solidFill>
                  <a:srgbClr val="FF0000"/>
                </a:solidFill>
                <a:latin typeface="BIZ UDPゴシック" panose="020B0400000000000000" pitchFamily="50" charset="-128"/>
                <a:ea typeface="BIZ UDPゴシック" panose="020B0400000000000000" pitchFamily="50" charset="-128"/>
              </a:rPr>
              <a:t>議員提出条例の提案</a:t>
            </a:r>
          </a:p>
        </p:txBody>
      </p:sp>
    </p:spTree>
    <p:extLst>
      <p:ext uri="{BB962C8B-B14F-4D97-AF65-F5344CB8AC3E}">
        <p14:creationId xmlns:p14="http://schemas.microsoft.com/office/powerpoint/2010/main" val="834754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矢印: 右 9">
            <a:extLst>
              <a:ext uri="{FF2B5EF4-FFF2-40B4-BE49-F238E27FC236}">
                <a16:creationId xmlns:a16="http://schemas.microsoft.com/office/drawing/2014/main" id="{6D2DA063-CCC2-453A-9924-930764B47934}"/>
              </a:ext>
            </a:extLst>
          </p:cNvPr>
          <p:cNvSpPr/>
          <p:nvPr/>
        </p:nvSpPr>
        <p:spPr>
          <a:xfrm rot="20747082">
            <a:off x="4146636" y="4492822"/>
            <a:ext cx="2391180" cy="484632"/>
          </a:xfrm>
          <a:prstGeom prst="rightArrow">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50D5E6F0-5598-42F6-87D5-CE7BB3BE6578}"/>
              </a:ext>
            </a:extLst>
          </p:cNvPr>
          <p:cNvPicPr>
            <a:picLocks noChangeAspect="1"/>
          </p:cNvPicPr>
          <p:nvPr/>
        </p:nvPicPr>
        <p:blipFill>
          <a:blip r:embed="rId2"/>
          <a:stretch>
            <a:fillRect/>
          </a:stretch>
        </p:blipFill>
        <p:spPr>
          <a:xfrm>
            <a:off x="4292754" y="2912201"/>
            <a:ext cx="1569652" cy="1555883"/>
          </a:xfrm>
          <a:prstGeom prst="rect">
            <a:avLst/>
          </a:prstGeom>
          <a:ln>
            <a:solidFill>
              <a:schemeClr val="tx1"/>
            </a:solidFill>
          </a:ln>
        </p:spPr>
      </p:pic>
      <p:pic>
        <p:nvPicPr>
          <p:cNvPr id="9" name="図 8">
            <a:extLst>
              <a:ext uri="{FF2B5EF4-FFF2-40B4-BE49-F238E27FC236}">
                <a16:creationId xmlns:a16="http://schemas.microsoft.com/office/drawing/2014/main" id="{EE23B52F-5550-4F4A-B84F-02AB2F08FF1D}"/>
              </a:ext>
            </a:extLst>
          </p:cNvPr>
          <p:cNvPicPr>
            <a:picLocks noChangeAspect="1"/>
          </p:cNvPicPr>
          <p:nvPr/>
        </p:nvPicPr>
        <p:blipFill>
          <a:blip r:embed="rId3"/>
          <a:stretch>
            <a:fillRect/>
          </a:stretch>
        </p:blipFill>
        <p:spPr>
          <a:xfrm>
            <a:off x="4192272" y="5161388"/>
            <a:ext cx="1962926" cy="954626"/>
          </a:xfrm>
          <a:prstGeom prst="rect">
            <a:avLst/>
          </a:prstGeom>
          <a:ln>
            <a:solidFill>
              <a:schemeClr val="tx1"/>
            </a:solidFill>
          </a:ln>
        </p:spPr>
      </p:pic>
      <p:sp>
        <p:nvSpPr>
          <p:cNvPr id="14" name="矢印: 下 13">
            <a:extLst>
              <a:ext uri="{FF2B5EF4-FFF2-40B4-BE49-F238E27FC236}">
                <a16:creationId xmlns:a16="http://schemas.microsoft.com/office/drawing/2014/main" id="{2534143D-0629-4F05-80E8-CA0AECF5B961}"/>
              </a:ext>
            </a:extLst>
          </p:cNvPr>
          <p:cNvSpPr/>
          <p:nvPr/>
        </p:nvSpPr>
        <p:spPr>
          <a:xfrm>
            <a:off x="2018382" y="4514148"/>
            <a:ext cx="906013" cy="550221"/>
          </a:xfrm>
          <a:prstGeom prst="downArrow">
            <a:avLst>
              <a:gd name="adj1" fmla="val 50000"/>
              <a:gd name="adj2" fmla="val 6643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82277" y="334948"/>
            <a:ext cx="11595796" cy="641058"/>
          </a:xfrm>
        </p:spPr>
        <p:txBody>
          <a:bodyPr>
            <a:normAutofit fontScale="90000"/>
          </a:bodyPr>
          <a:lstStyle/>
          <a:p>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市議会における審議の仕組み</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82277" y="1643559"/>
            <a:ext cx="11826908" cy="1126319"/>
          </a:xfrm>
          <a:solidFill>
            <a:schemeClr val="accent3">
              <a:lumMod val="40000"/>
              <a:lumOff val="60000"/>
            </a:schemeClr>
          </a:solidFill>
        </p:spPr>
        <p:txBody>
          <a:bodyPr>
            <a:normAutofit/>
          </a:bodyPr>
          <a:lstStyle/>
          <a:p>
            <a:pPr algn="l">
              <a:lnSpc>
                <a:spcPct val="100000"/>
              </a:lnSpc>
            </a:pPr>
            <a:r>
              <a:rPr lang="ja-JP" altLang="en-US" sz="3200" b="1" dirty="0">
                <a:latin typeface="BIZ UDPゴシック" panose="020B0400000000000000" pitchFamily="50" charset="-128"/>
                <a:ea typeface="BIZ UDPゴシック" panose="020B0400000000000000" pitchFamily="50" charset="-128"/>
              </a:rPr>
              <a:t>年に４回　（３月、６月、９月、１２月）の</a:t>
            </a:r>
            <a:r>
              <a:rPr lang="ja-JP" altLang="en-US" sz="3200" b="1" u="sng" dirty="0">
                <a:solidFill>
                  <a:srgbClr val="FF0000"/>
                </a:solidFill>
                <a:latin typeface="BIZ UDPゴシック" panose="020B0400000000000000" pitchFamily="50" charset="-128"/>
                <a:ea typeface="BIZ UDPゴシック" panose="020B0400000000000000" pitchFamily="50" charset="-128"/>
              </a:rPr>
              <a:t>定例会</a:t>
            </a:r>
            <a:r>
              <a:rPr lang="ja-JP" altLang="en-US" sz="3200" b="1" dirty="0">
                <a:latin typeface="BIZ UDPゴシック" panose="020B0400000000000000" pitchFamily="50" charset="-128"/>
                <a:ea typeface="BIZ UDPゴシック" panose="020B0400000000000000" pitchFamily="50" charset="-128"/>
              </a:rPr>
              <a:t>と</a:t>
            </a:r>
            <a:r>
              <a:rPr lang="ja-JP" altLang="en-US" sz="3200" b="1" u="sng" dirty="0">
                <a:solidFill>
                  <a:srgbClr val="FF0000"/>
                </a:solidFill>
                <a:latin typeface="BIZ UDPゴシック" panose="020B0400000000000000" pitchFamily="50" charset="-128"/>
                <a:ea typeface="BIZ UDPゴシック" panose="020B0400000000000000" pitchFamily="50" charset="-128"/>
              </a:rPr>
              <a:t>常任委員会</a:t>
            </a:r>
            <a:r>
              <a:rPr lang="ja-JP" altLang="en-US" sz="3200" b="1" dirty="0">
                <a:latin typeface="BIZ UDPゴシック" panose="020B0400000000000000" pitchFamily="50" charset="-128"/>
                <a:ea typeface="BIZ UDPゴシック" panose="020B0400000000000000" pitchFamily="50" charset="-128"/>
              </a:rPr>
              <a:t>、予算や決算を審査する</a:t>
            </a:r>
            <a:r>
              <a:rPr lang="ja-JP" altLang="en-US" sz="3200" b="1" u="sng" dirty="0">
                <a:solidFill>
                  <a:srgbClr val="FF0000"/>
                </a:solidFill>
                <a:latin typeface="BIZ UDPゴシック" panose="020B0400000000000000" pitchFamily="50" charset="-128"/>
                <a:ea typeface="BIZ UDPゴシック" panose="020B0400000000000000" pitchFamily="50" charset="-128"/>
              </a:rPr>
              <a:t>特別委員会</a:t>
            </a:r>
            <a:r>
              <a:rPr lang="ja-JP" altLang="en-US" sz="3200" b="1" dirty="0">
                <a:latin typeface="BIZ UDPゴシック" panose="020B0400000000000000" pitchFamily="50" charset="-128"/>
                <a:ea typeface="BIZ UDPゴシック" panose="020B0400000000000000" pitchFamily="50" charset="-128"/>
              </a:rPr>
              <a:t>などで議論を行います。</a:t>
            </a:r>
            <a:endParaRPr kumimoji="1" lang="ja-JP" altLang="en-US" sz="3200" b="1" dirty="0">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82277" y="1016200"/>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6</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1004835" y="1097538"/>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ポイント</a:t>
            </a:r>
            <a:endPar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4DFABABF-8D4F-46E9-8388-6CFF1F35748B}"/>
              </a:ext>
            </a:extLst>
          </p:cNvPr>
          <p:cNvSpPr/>
          <p:nvPr/>
        </p:nvSpPr>
        <p:spPr>
          <a:xfrm>
            <a:off x="682277" y="2866139"/>
            <a:ext cx="3578224" cy="164800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400" b="1" dirty="0">
                <a:solidFill>
                  <a:schemeClr val="tx1"/>
                </a:solidFill>
                <a:latin typeface="BIZ UDPゴシック" panose="020B0400000000000000" pitchFamily="50" charset="-128"/>
                <a:ea typeface="BIZ UDPゴシック" panose="020B0400000000000000" pitchFamily="50" charset="-128"/>
              </a:rPr>
              <a:t>①議案質疑</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r>
              <a:rPr lang="ja-JP" altLang="en-US" sz="2400" b="1" dirty="0">
                <a:solidFill>
                  <a:schemeClr val="tx1"/>
                </a:solidFill>
                <a:latin typeface="BIZ UDPゴシック" panose="020B0400000000000000" pitchFamily="50" charset="-128"/>
                <a:ea typeface="BIZ UDPゴシック" panose="020B0400000000000000" pitchFamily="50" charset="-128"/>
              </a:rPr>
              <a:t>市長が議案などを</a:t>
            </a:r>
            <a:r>
              <a:rPr kumimoji="1" lang="ja-JP" altLang="en-US" sz="2400" b="1" dirty="0">
                <a:solidFill>
                  <a:schemeClr val="tx1"/>
                </a:solidFill>
                <a:latin typeface="BIZ UDPゴシック" panose="020B0400000000000000" pitchFamily="50" charset="-128"/>
                <a:ea typeface="BIZ UDPゴシック" panose="020B0400000000000000" pitchFamily="50" charset="-128"/>
              </a:rPr>
              <a:t>議会</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2400" b="1" dirty="0">
                <a:solidFill>
                  <a:schemeClr val="tx1"/>
                </a:solidFill>
                <a:latin typeface="BIZ UDPゴシック" panose="020B0400000000000000" pitchFamily="50" charset="-128"/>
                <a:ea typeface="BIZ UDPゴシック" panose="020B0400000000000000" pitchFamily="50" charset="-128"/>
              </a:rPr>
              <a:t>に提出して説明し、議員</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2400" b="1" dirty="0">
                <a:solidFill>
                  <a:schemeClr val="tx1"/>
                </a:solidFill>
                <a:latin typeface="BIZ UDPゴシック" panose="020B0400000000000000" pitchFamily="50" charset="-128"/>
                <a:ea typeface="BIZ UDPゴシック" panose="020B0400000000000000" pitchFamily="50" charset="-128"/>
              </a:rPr>
              <a:t>が質問します。</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dirty="0"/>
          </a:p>
        </p:txBody>
      </p:sp>
      <p:sp>
        <p:nvSpPr>
          <p:cNvPr id="19" name="四角形: 角を丸くする 18">
            <a:extLst>
              <a:ext uri="{FF2B5EF4-FFF2-40B4-BE49-F238E27FC236}">
                <a16:creationId xmlns:a16="http://schemas.microsoft.com/office/drawing/2014/main" id="{58878357-F626-44C8-A6A5-1B06ACA61D65}"/>
              </a:ext>
            </a:extLst>
          </p:cNvPr>
          <p:cNvSpPr/>
          <p:nvPr/>
        </p:nvSpPr>
        <p:spPr>
          <a:xfrm>
            <a:off x="682277" y="4814697"/>
            <a:ext cx="3578224" cy="164800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400" b="1" dirty="0">
                <a:solidFill>
                  <a:schemeClr val="tx1"/>
                </a:solidFill>
                <a:latin typeface="BIZ UDPゴシック" panose="020B0400000000000000" pitchFamily="50" charset="-128"/>
                <a:ea typeface="BIZ UDPゴシック" panose="020B0400000000000000" pitchFamily="50" charset="-128"/>
              </a:rPr>
              <a:t>②委員会審議</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2400" b="1" dirty="0">
                <a:solidFill>
                  <a:schemeClr val="tx1"/>
                </a:solidFill>
                <a:latin typeface="BIZ UDPゴシック" panose="020B0400000000000000" pitchFamily="50" charset="-128"/>
                <a:ea typeface="BIZ UDPゴシック" panose="020B0400000000000000" pitchFamily="50" charset="-128"/>
              </a:rPr>
              <a:t>議案について詳しく</a:t>
            </a:r>
            <a:r>
              <a:rPr lang="ja-JP" altLang="en-US" sz="2400" b="1" dirty="0">
                <a:solidFill>
                  <a:schemeClr val="tx1"/>
                </a:solidFill>
                <a:latin typeface="BIZ UDPゴシック" panose="020B0400000000000000" pitchFamily="50" charset="-128"/>
                <a:ea typeface="BIZ UDPゴシック" panose="020B0400000000000000" pitchFamily="50" charset="-128"/>
              </a:rPr>
              <a:t>細かいところまで話</a:t>
            </a:r>
            <a:r>
              <a:rPr kumimoji="1" lang="ja-JP" altLang="en-US" sz="2400" b="1" dirty="0">
                <a:solidFill>
                  <a:schemeClr val="tx1"/>
                </a:solidFill>
                <a:latin typeface="BIZ UDPゴシック" panose="020B0400000000000000" pitchFamily="50" charset="-128"/>
                <a:ea typeface="BIZ UDPゴシック" panose="020B0400000000000000" pitchFamily="50" charset="-128"/>
              </a:rPr>
              <a:t>し合います。</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dirty="0"/>
          </a:p>
        </p:txBody>
      </p:sp>
      <p:sp>
        <p:nvSpPr>
          <p:cNvPr id="13" name="四角形: 角を丸くする 12">
            <a:extLst>
              <a:ext uri="{FF2B5EF4-FFF2-40B4-BE49-F238E27FC236}">
                <a16:creationId xmlns:a16="http://schemas.microsoft.com/office/drawing/2014/main" id="{2B5C1F0C-8E1A-4402-AE18-11A4A6D4C890}"/>
              </a:ext>
            </a:extLst>
          </p:cNvPr>
          <p:cNvSpPr/>
          <p:nvPr/>
        </p:nvSpPr>
        <p:spPr>
          <a:xfrm>
            <a:off x="6480175" y="2866139"/>
            <a:ext cx="3578224" cy="164800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b="1" dirty="0">
                <a:solidFill>
                  <a:schemeClr val="tx1"/>
                </a:solidFill>
                <a:latin typeface="BIZ UDPゴシック" panose="020B0400000000000000" pitchFamily="50" charset="-128"/>
                <a:ea typeface="BIZ UDPゴシック" panose="020B0400000000000000" pitchFamily="50" charset="-128"/>
              </a:rPr>
              <a:t>③討論・採決</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2400" b="1" dirty="0">
                <a:solidFill>
                  <a:schemeClr val="tx1"/>
                </a:solidFill>
                <a:latin typeface="BIZ UDPゴシック" panose="020B0400000000000000" pitchFamily="50" charset="-128"/>
                <a:ea typeface="BIZ UDPゴシック" panose="020B0400000000000000" pitchFamily="50" charset="-128"/>
              </a:rPr>
              <a:t>委員会の結果を聞き、議案に賛成か反対かを多数決で決めます。</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dirty="0"/>
          </a:p>
        </p:txBody>
      </p:sp>
      <p:pic>
        <p:nvPicPr>
          <p:cNvPr id="11" name="図 10">
            <a:extLst>
              <a:ext uri="{FF2B5EF4-FFF2-40B4-BE49-F238E27FC236}">
                <a16:creationId xmlns:a16="http://schemas.microsoft.com/office/drawing/2014/main" id="{AC3B21EB-5B8B-4491-8868-FD44B26C6C76}"/>
              </a:ext>
            </a:extLst>
          </p:cNvPr>
          <p:cNvPicPr>
            <a:picLocks noChangeAspect="1"/>
          </p:cNvPicPr>
          <p:nvPr/>
        </p:nvPicPr>
        <p:blipFill>
          <a:blip r:embed="rId4"/>
          <a:stretch>
            <a:fillRect/>
          </a:stretch>
        </p:blipFill>
        <p:spPr>
          <a:xfrm>
            <a:off x="10188227" y="2866139"/>
            <a:ext cx="2311922" cy="1636841"/>
          </a:xfrm>
          <a:prstGeom prst="rect">
            <a:avLst/>
          </a:prstGeom>
        </p:spPr>
      </p:pic>
      <p:sp>
        <p:nvSpPr>
          <p:cNvPr id="16" name="四角形: 角を丸くする 15">
            <a:extLst>
              <a:ext uri="{FF2B5EF4-FFF2-40B4-BE49-F238E27FC236}">
                <a16:creationId xmlns:a16="http://schemas.microsoft.com/office/drawing/2014/main" id="{3C50E90F-56DB-4B99-BE48-A14AB859877C}"/>
              </a:ext>
            </a:extLst>
          </p:cNvPr>
          <p:cNvSpPr/>
          <p:nvPr/>
        </p:nvSpPr>
        <p:spPr>
          <a:xfrm>
            <a:off x="6374894" y="4988042"/>
            <a:ext cx="6134291" cy="130131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kumimoji="1" lang="ja-JP" altLang="en-US" sz="2400" b="1" dirty="0">
                <a:solidFill>
                  <a:schemeClr val="tx1"/>
                </a:solidFill>
                <a:latin typeface="BIZ UDPゴシック" panose="020B0400000000000000" pitchFamily="50" charset="-128"/>
                <a:ea typeface="BIZ UDPゴシック" panose="020B0400000000000000" pitchFamily="50" charset="-128"/>
              </a:rPr>
              <a:t>特別委員会</a:t>
            </a:r>
            <a:r>
              <a:rPr kumimoji="1" lang="ja-JP" altLang="en-US" sz="2400" b="1" dirty="0">
                <a:solidFill>
                  <a:srgbClr val="FF0000"/>
                </a:solidFill>
                <a:latin typeface="BIZ UDPゴシック" panose="020B0400000000000000" pitchFamily="50" charset="-128"/>
                <a:ea typeface="BIZ UDPゴシック" panose="020B0400000000000000" pitchFamily="50" charset="-128"/>
              </a:rPr>
              <a:t>（決算審査）の審議</a:t>
            </a:r>
            <a:r>
              <a:rPr kumimoji="1" lang="ja-JP" altLang="en-US" sz="2400" b="1" dirty="0">
                <a:solidFill>
                  <a:schemeClr val="tx1"/>
                </a:solidFill>
                <a:latin typeface="BIZ UDPゴシック" panose="020B0400000000000000" pitchFamily="50" charset="-128"/>
                <a:ea typeface="BIZ UDPゴシック" panose="020B0400000000000000" pitchFamily="50" charset="-128"/>
              </a:rPr>
              <a:t>は、</a:t>
            </a:r>
            <a:r>
              <a:rPr kumimoji="1" lang="ja-JP" altLang="en-US" sz="2400" b="1" u="sng" dirty="0">
                <a:solidFill>
                  <a:srgbClr val="FF0000"/>
                </a:solidFill>
                <a:latin typeface="BIZ UDPゴシック" panose="020B0400000000000000" pitchFamily="50" charset="-128"/>
                <a:ea typeface="BIZ UDPゴシック" panose="020B0400000000000000" pitchFamily="50" charset="-128"/>
              </a:rPr>
              <a:t>１４日</a:t>
            </a:r>
            <a:r>
              <a:rPr kumimoji="1" lang="ja-JP" altLang="en-US" sz="2400" b="1" dirty="0">
                <a:solidFill>
                  <a:schemeClr val="tx1"/>
                </a:solidFill>
                <a:latin typeface="BIZ UDPゴシック" panose="020B0400000000000000" pitchFamily="50" charset="-128"/>
                <a:ea typeface="BIZ UDPゴシック" panose="020B0400000000000000" pitchFamily="50" charset="-128"/>
              </a:rPr>
              <a:t>程度の会期になります。現在は他に</a:t>
            </a:r>
            <a:r>
              <a:rPr lang="zh-TW" altLang="en-US" sz="2400" b="1" i="0" dirty="0">
                <a:solidFill>
                  <a:srgbClr val="FF0000"/>
                </a:solidFill>
                <a:effectLst/>
                <a:latin typeface="BIZ UDPゴシック" panose="020B0400000000000000" pitchFamily="50" charset="-128"/>
                <a:ea typeface="BIZ UDPゴシック" panose="020B0400000000000000" pitchFamily="50" charset="-128"/>
              </a:rPr>
              <a:t>玄海原子力発電所対策特別委員会</a:t>
            </a:r>
            <a:r>
              <a:rPr lang="ja-JP" altLang="en-US" sz="2400" b="1" i="0" dirty="0">
                <a:solidFill>
                  <a:srgbClr val="000000"/>
                </a:solidFill>
                <a:effectLst/>
                <a:latin typeface="BIZ UDPゴシック" panose="020B0400000000000000" pitchFamily="50" charset="-128"/>
                <a:ea typeface="BIZ UDPゴシック" panose="020B0400000000000000" pitchFamily="50" charset="-128"/>
              </a:rPr>
              <a:t>があります。</a:t>
            </a:r>
            <a:endParaRPr lang="zh-TW" altLang="en-US" sz="2400" b="1" i="0" dirty="0">
              <a:solidFill>
                <a:srgbClr val="000000"/>
              </a:solidFill>
              <a:effectLst/>
              <a:latin typeface="BIZ UDPゴシック" panose="020B0400000000000000" pitchFamily="50" charset="-128"/>
              <a:ea typeface="BIZ UDPゴシック" panose="020B0400000000000000" pitchFamily="50" charset="-128"/>
            </a:endParaRPr>
          </a:p>
          <a:p>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dirty="0"/>
          </a:p>
        </p:txBody>
      </p:sp>
    </p:spTree>
    <p:extLst>
      <p:ext uri="{BB962C8B-B14F-4D97-AF65-F5344CB8AC3E}">
        <p14:creationId xmlns:p14="http://schemas.microsoft.com/office/powerpoint/2010/main" val="3582940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82277" y="234653"/>
            <a:ext cx="11595796" cy="641058"/>
          </a:xfrm>
        </p:spPr>
        <p:txBody>
          <a:bodyPr>
            <a:normAutofit fontScale="90000"/>
          </a:bodyPr>
          <a:lstStyle/>
          <a:p>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会派の取り組み（活動報告）</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73241" y="1185461"/>
            <a:ext cx="11826908" cy="1821198"/>
          </a:xfrm>
          <a:solidFill>
            <a:schemeClr val="accent3">
              <a:lumMod val="40000"/>
              <a:lumOff val="60000"/>
            </a:schemeClr>
          </a:solidFill>
        </p:spPr>
        <p:txBody>
          <a:bodyPr>
            <a:normAutofit lnSpcReduction="10000"/>
          </a:bodyPr>
          <a:lstStyle/>
          <a:p>
            <a:pPr algn="l">
              <a:lnSpc>
                <a:spcPct val="100000"/>
              </a:lnSpc>
            </a:pPr>
            <a:r>
              <a:rPr lang="ja-JP" altLang="en-US" sz="3200" b="1" dirty="0">
                <a:latin typeface="BIZ UDPゴシック" panose="020B0400000000000000" pitchFamily="50" charset="-128"/>
                <a:ea typeface="BIZ UDPゴシック" panose="020B0400000000000000" pitchFamily="50" charset="-128"/>
              </a:rPr>
              <a:t>　</a:t>
            </a:r>
            <a:r>
              <a:rPr lang="en-US" altLang="ja-JP" sz="3200" b="1" dirty="0">
                <a:latin typeface="BIZ UDPゴシック" panose="020B0400000000000000" pitchFamily="50" charset="-128"/>
                <a:ea typeface="BIZ UDPゴシック" panose="020B0400000000000000" pitchFamily="50" charset="-128"/>
              </a:rPr>
              <a:t>1</a:t>
            </a:r>
            <a:r>
              <a:rPr lang="ja-JP" altLang="en-US" sz="3200" b="1" dirty="0">
                <a:latin typeface="BIZ UDPゴシック" panose="020B0400000000000000" pitchFamily="50" charset="-128"/>
                <a:ea typeface="BIZ UDPゴシック" panose="020B0400000000000000" pitchFamily="50" charset="-128"/>
              </a:rPr>
              <a:t>．</a:t>
            </a:r>
            <a:r>
              <a:rPr kumimoji="1" lang="ja-JP" altLang="en-US" sz="3200" b="1" dirty="0">
                <a:latin typeface="BIZ UDPゴシック" panose="020B0400000000000000" pitchFamily="50" charset="-128"/>
                <a:ea typeface="BIZ UDPゴシック" panose="020B0400000000000000" pitchFamily="50" charset="-128"/>
              </a:rPr>
              <a:t>令和３年１０月に、会派の</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ホームページ</a:t>
            </a:r>
            <a:r>
              <a:rPr kumimoji="1" lang="ja-JP" altLang="en-US" sz="3200" b="1" dirty="0">
                <a:latin typeface="BIZ UDPゴシック" panose="020B0400000000000000" pitchFamily="50" charset="-128"/>
                <a:ea typeface="BIZ UDPゴシック" panose="020B0400000000000000" pitchFamily="50" charset="-128"/>
              </a:rPr>
              <a:t>を作成。</a:t>
            </a:r>
            <a:endParaRPr kumimoji="1" lang="en-US" altLang="ja-JP" sz="32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3200" b="1" dirty="0">
                <a:latin typeface="BIZ UDPゴシック" panose="020B0400000000000000" pitchFamily="50" charset="-128"/>
                <a:ea typeface="BIZ UDPゴシック" panose="020B0400000000000000" pitchFamily="50" charset="-128"/>
              </a:rPr>
              <a:t>　２．</a:t>
            </a:r>
            <a:r>
              <a:rPr lang="ja-JP" altLang="en-US" sz="3200" b="1" dirty="0">
                <a:solidFill>
                  <a:srgbClr val="FF0000"/>
                </a:solidFill>
                <a:latin typeface="BIZ UDPゴシック" panose="020B0400000000000000" pitchFamily="50" charset="-128"/>
                <a:ea typeface="BIZ UDPゴシック" panose="020B0400000000000000" pitchFamily="50" charset="-128"/>
              </a:rPr>
              <a:t>会派報「清風会レポート</a:t>
            </a:r>
            <a:r>
              <a:rPr lang="ja-JP" altLang="en-US" sz="3200" b="1" dirty="0">
                <a:latin typeface="BIZ UDPゴシック" panose="020B0400000000000000" pitchFamily="50" charset="-128"/>
                <a:ea typeface="BIZ UDPゴシック" panose="020B0400000000000000" pitchFamily="50" charset="-128"/>
              </a:rPr>
              <a:t>（創刊号）」を令和４年３月に発行。</a:t>
            </a:r>
            <a:endParaRPr lang="en-US" altLang="ja-JP" sz="32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3200" b="1" dirty="0">
                <a:latin typeface="BIZ UDPゴシック" panose="020B0400000000000000" pitchFamily="50" charset="-128"/>
                <a:ea typeface="BIZ UDPゴシック" panose="020B0400000000000000" pitchFamily="50" charset="-128"/>
              </a:rPr>
              <a:t>　３．</a:t>
            </a:r>
            <a:r>
              <a:rPr lang="ja-JP" altLang="en-US" sz="3200" b="1" dirty="0">
                <a:solidFill>
                  <a:srgbClr val="FF0000"/>
                </a:solidFill>
                <a:latin typeface="BIZ UDPゴシック" panose="020B0400000000000000" pitchFamily="50" charset="-128"/>
                <a:ea typeface="BIZ UDPゴシック" panose="020B0400000000000000" pitchFamily="50" charset="-128"/>
              </a:rPr>
              <a:t>活動報告会（清風会としゃべり場）</a:t>
            </a:r>
            <a:r>
              <a:rPr lang="ja-JP" altLang="en-US" sz="3200" b="1" dirty="0">
                <a:latin typeface="BIZ UDPゴシック" panose="020B0400000000000000" pitchFamily="50" charset="-128"/>
                <a:ea typeface="BIZ UDPゴシック" panose="020B0400000000000000" pitchFamily="50" charset="-128"/>
              </a:rPr>
              <a:t>の開催。（本日）</a:t>
            </a:r>
            <a:endParaRPr lang="en-US" altLang="ja-JP" sz="3200" b="1" dirty="0">
              <a:latin typeface="BIZ UDPゴシック" panose="020B0400000000000000" pitchFamily="50" charset="-128"/>
              <a:ea typeface="BIZ UDPゴシック" panose="020B0400000000000000" pitchFamily="50" charset="-128"/>
            </a:endParaRPr>
          </a:p>
          <a:p>
            <a:pPr algn="l">
              <a:lnSpc>
                <a:spcPct val="100000"/>
              </a:lnSpc>
            </a:pPr>
            <a:endParaRPr kumimoji="1" lang="ja-JP" altLang="en-US" sz="3200" b="1" dirty="0">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82277" y="918317"/>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7</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673241" y="665792"/>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ポイント</a:t>
            </a:r>
            <a:endPar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B142CE25-5808-44C2-88FB-8E87AFDE43D5}"/>
              </a:ext>
            </a:extLst>
          </p:cNvPr>
          <p:cNvSpPr/>
          <p:nvPr/>
        </p:nvSpPr>
        <p:spPr>
          <a:xfrm>
            <a:off x="1129935" y="3096566"/>
            <a:ext cx="3578224" cy="53109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a:solidFill>
                  <a:schemeClr val="tx1"/>
                </a:solidFill>
                <a:latin typeface="BIZ UDPゴシック" panose="020B0400000000000000" pitchFamily="50" charset="-128"/>
                <a:ea typeface="BIZ UDPゴシック" panose="020B0400000000000000" pitchFamily="50" charset="-128"/>
              </a:rPr>
              <a:t>ホームページの作成</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dirty="0"/>
          </a:p>
        </p:txBody>
      </p:sp>
      <p:sp>
        <p:nvSpPr>
          <p:cNvPr id="21" name="四角形: 角を丸くする 20">
            <a:extLst>
              <a:ext uri="{FF2B5EF4-FFF2-40B4-BE49-F238E27FC236}">
                <a16:creationId xmlns:a16="http://schemas.microsoft.com/office/drawing/2014/main" id="{D16F5F4D-FA55-4E84-AA6E-5769132E8F5E}"/>
              </a:ext>
            </a:extLst>
          </p:cNvPr>
          <p:cNvSpPr/>
          <p:nvPr/>
        </p:nvSpPr>
        <p:spPr>
          <a:xfrm>
            <a:off x="6427091" y="3078439"/>
            <a:ext cx="3578224" cy="53109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a:solidFill>
                  <a:schemeClr val="tx1"/>
                </a:solidFill>
                <a:latin typeface="BIZ UDPゴシック" panose="020B0400000000000000" pitchFamily="50" charset="-128"/>
                <a:ea typeface="BIZ UDPゴシック" panose="020B0400000000000000" pitchFamily="50" charset="-128"/>
              </a:rPr>
              <a:t>清風会レポートの発行</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dirty="0"/>
          </a:p>
        </p:txBody>
      </p:sp>
      <p:sp>
        <p:nvSpPr>
          <p:cNvPr id="17" name="吹き出し: 角を丸めた四角形 16">
            <a:extLst>
              <a:ext uri="{FF2B5EF4-FFF2-40B4-BE49-F238E27FC236}">
                <a16:creationId xmlns:a16="http://schemas.microsoft.com/office/drawing/2014/main" id="{88D08EAD-8A7D-4C95-9892-155FB46EA4CA}"/>
              </a:ext>
            </a:extLst>
          </p:cNvPr>
          <p:cNvSpPr/>
          <p:nvPr/>
        </p:nvSpPr>
        <p:spPr>
          <a:xfrm>
            <a:off x="10611058" y="3019066"/>
            <a:ext cx="1889091" cy="3355396"/>
          </a:xfrm>
          <a:prstGeom prst="wedgeRoundRectCallout">
            <a:avLst>
              <a:gd name="adj1" fmla="val -70141"/>
              <a:gd name="adj2" fmla="val 6152"/>
              <a:gd name="adj3" fmla="val 1666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BIZ UDPゴシック" panose="020B0400000000000000" pitchFamily="50" charset="-128"/>
                <a:ea typeface="BIZ UDPゴシック" panose="020B0400000000000000" pitchFamily="50" charset="-128"/>
              </a:rPr>
              <a:t>初めて会派報を作成し、議会活動や令和４年度予算要望等をまとめ、新聞折込で皆様にお届けしました。</a:t>
            </a:r>
          </a:p>
        </p:txBody>
      </p:sp>
      <p:pic>
        <p:nvPicPr>
          <p:cNvPr id="9" name="図 8">
            <a:extLst>
              <a:ext uri="{FF2B5EF4-FFF2-40B4-BE49-F238E27FC236}">
                <a16:creationId xmlns:a16="http://schemas.microsoft.com/office/drawing/2014/main" id="{91B6B292-DF0E-4379-BD50-D9441B75E283}"/>
              </a:ext>
            </a:extLst>
          </p:cNvPr>
          <p:cNvPicPr>
            <a:picLocks noChangeAspect="1"/>
          </p:cNvPicPr>
          <p:nvPr/>
        </p:nvPicPr>
        <p:blipFill>
          <a:blip r:embed="rId2"/>
          <a:stretch>
            <a:fillRect/>
          </a:stretch>
        </p:blipFill>
        <p:spPr>
          <a:xfrm>
            <a:off x="1378598" y="3648579"/>
            <a:ext cx="3231502" cy="2813392"/>
          </a:xfrm>
          <a:prstGeom prst="rect">
            <a:avLst/>
          </a:prstGeom>
        </p:spPr>
      </p:pic>
      <p:pic>
        <p:nvPicPr>
          <p:cNvPr id="11" name="図 10">
            <a:extLst>
              <a:ext uri="{FF2B5EF4-FFF2-40B4-BE49-F238E27FC236}">
                <a16:creationId xmlns:a16="http://schemas.microsoft.com/office/drawing/2014/main" id="{0FD8E0F3-97F3-4EFB-BE8C-7A5524130462}"/>
              </a:ext>
            </a:extLst>
          </p:cNvPr>
          <p:cNvPicPr>
            <a:picLocks noChangeAspect="1"/>
          </p:cNvPicPr>
          <p:nvPr/>
        </p:nvPicPr>
        <p:blipFill>
          <a:blip r:embed="rId3"/>
          <a:stretch>
            <a:fillRect/>
          </a:stretch>
        </p:blipFill>
        <p:spPr>
          <a:xfrm>
            <a:off x="6160811" y="3648579"/>
            <a:ext cx="3925683" cy="2788833"/>
          </a:xfrm>
          <a:prstGeom prst="rect">
            <a:avLst/>
          </a:prstGeom>
        </p:spPr>
      </p:pic>
    </p:spTree>
    <p:extLst>
      <p:ext uri="{BB962C8B-B14F-4D97-AF65-F5344CB8AC3E}">
        <p14:creationId xmlns:p14="http://schemas.microsoft.com/office/powerpoint/2010/main" val="1787200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73241" y="1305383"/>
            <a:ext cx="11826908" cy="1216754"/>
          </a:xfrm>
        </p:spPr>
        <p:txBody>
          <a:bodyPr>
            <a:normAutofit/>
          </a:bodyPr>
          <a:lstStyle/>
          <a:p>
            <a:r>
              <a:rPr kumimoji="1" lang="ja-JP" altLang="en-US" sz="6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２．　令和４年度予算について</a:t>
            </a:r>
            <a:endParaRPr kumimoji="1" lang="en-US" altLang="ja-JP" sz="6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l"/>
            <a:endParaRPr kumimoji="1" lang="ja-JP" altLang="en-US"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8</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445D4B3-1C43-49B9-961D-BB253CCEE895}"/>
              </a:ext>
            </a:extLst>
          </p:cNvPr>
          <p:cNvSpPr txBox="1"/>
          <p:nvPr/>
        </p:nvSpPr>
        <p:spPr>
          <a:xfrm>
            <a:off x="1260056" y="4155705"/>
            <a:ext cx="10440237" cy="1754326"/>
          </a:xfrm>
          <a:prstGeom prst="rect">
            <a:avLst/>
          </a:prstGeom>
          <a:solidFill>
            <a:schemeClr val="accent5">
              <a:lumMod val="75000"/>
            </a:schemeClr>
          </a:solidFill>
        </p:spPr>
        <p:txBody>
          <a:bodyPr wrap="square" rtlCol="0">
            <a:spAutoFit/>
          </a:bodyPr>
          <a:lstStyle/>
          <a:p>
            <a:pPr algn="ctr"/>
            <a:r>
              <a:rPr kumimoji="1" lang="en-US" altLang="ja-JP" sz="5400" b="1" dirty="0">
                <a:solidFill>
                  <a:schemeClr val="bg1"/>
                </a:solidFill>
              </a:rPr>
              <a:t>【</a:t>
            </a:r>
            <a:r>
              <a:rPr kumimoji="1" lang="ja-JP" altLang="en-US" sz="5400" b="1" dirty="0">
                <a:solidFill>
                  <a:schemeClr val="bg1"/>
                </a:solidFill>
              </a:rPr>
              <a:t>報告者</a:t>
            </a:r>
            <a:r>
              <a:rPr kumimoji="1" lang="en-US" altLang="ja-JP" sz="5400" b="1" dirty="0">
                <a:solidFill>
                  <a:schemeClr val="bg1"/>
                </a:solidFill>
              </a:rPr>
              <a:t>】</a:t>
            </a:r>
          </a:p>
          <a:p>
            <a:pPr algn="ctr"/>
            <a:r>
              <a:rPr kumimoji="1" lang="ja-JP" altLang="en-US" sz="5400" b="1" dirty="0">
                <a:solidFill>
                  <a:schemeClr val="bg1"/>
                </a:solidFill>
              </a:rPr>
              <a:t>井上　裕文</a:t>
            </a:r>
          </a:p>
        </p:txBody>
      </p:sp>
      <p:pic>
        <p:nvPicPr>
          <p:cNvPr id="2" name="図 1">
            <a:extLst>
              <a:ext uri="{FF2B5EF4-FFF2-40B4-BE49-F238E27FC236}">
                <a16:creationId xmlns:a16="http://schemas.microsoft.com/office/drawing/2014/main" id="{B663F2D5-3FC7-4D3C-986C-D91AECFA7DB5}"/>
              </a:ext>
            </a:extLst>
          </p:cNvPr>
          <p:cNvPicPr>
            <a:picLocks noChangeAspect="1"/>
          </p:cNvPicPr>
          <p:nvPr/>
        </p:nvPicPr>
        <p:blipFill>
          <a:blip r:embed="rId2"/>
          <a:stretch>
            <a:fillRect/>
          </a:stretch>
        </p:blipFill>
        <p:spPr>
          <a:xfrm>
            <a:off x="2785887" y="2610258"/>
            <a:ext cx="2505075" cy="1457325"/>
          </a:xfrm>
          <a:prstGeom prst="rect">
            <a:avLst/>
          </a:prstGeom>
        </p:spPr>
      </p:pic>
    </p:spTree>
    <p:extLst>
      <p:ext uri="{BB962C8B-B14F-4D97-AF65-F5344CB8AC3E}">
        <p14:creationId xmlns:p14="http://schemas.microsoft.com/office/powerpoint/2010/main" val="604637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a:extLst>
              <a:ext uri="{FF2B5EF4-FFF2-40B4-BE49-F238E27FC236}">
                <a16:creationId xmlns:a16="http://schemas.microsoft.com/office/drawing/2014/main" id="{184F5A67-956A-4127-89E0-16338D2C336F}"/>
              </a:ext>
            </a:extLst>
          </p:cNvPr>
          <p:cNvGraphicFramePr/>
          <p:nvPr>
            <p:extLst>
              <p:ext uri="{D42A27DB-BD31-4B8C-83A1-F6EECF244321}">
                <p14:modId xmlns:p14="http://schemas.microsoft.com/office/powerpoint/2010/main" val="187873779"/>
              </p:ext>
            </p:extLst>
          </p:nvPr>
        </p:nvGraphicFramePr>
        <p:xfrm>
          <a:off x="460201" y="673047"/>
          <a:ext cx="12053324" cy="6372293"/>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a:extLst>
              <a:ext uri="{FF2B5EF4-FFF2-40B4-BE49-F238E27FC236}">
                <a16:creationId xmlns:a16="http://schemas.microsoft.com/office/drawing/2014/main" id="{8255C98E-C02E-49E7-8233-DC2713F1997E}"/>
              </a:ext>
            </a:extLst>
          </p:cNvPr>
          <p:cNvSpPr>
            <a:spLocks noGrp="1"/>
          </p:cNvSpPr>
          <p:nvPr>
            <p:ph type="ctrTitle"/>
          </p:nvPr>
        </p:nvSpPr>
        <p:spPr>
          <a:xfrm>
            <a:off x="673241" y="334948"/>
            <a:ext cx="11595796" cy="641058"/>
          </a:xfrm>
        </p:spPr>
        <p:txBody>
          <a:bodyPr>
            <a:normAutofit fontScale="90000"/>
          </a:bodyPr>
          <a:lstStyle/>
          <a:p>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①令和４年度（</a:t>
            </a:r>
            <a:r>
              <a:rPr kumimoji="1" lang="en-US" altLang="ja-JP"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2022</a:t>
            </a:r>
            <a:r>
              <a:rPr kumimoji="1" lang="ja-JP" altLang="en-US" sz="4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年）一般会計予算額と推移は</a:t>
            </a:r>
          </a:p>
        </p:txBody>
      </p:sp>
      <p:sp>
        <p:nvSpPr>
          <p:cNvPr id="3" name="字幕 2">
            <a:extLst>
              <a:ext uri="{FF2B5EF4-FFF2-40B4-BE49-F238E27FC236}">
                <a16:creationId xmlns:a16="http://schemas.microsoft.com/office/drawing/2014/main" id="{C316F0EB-F32A-4AC4-9F48-22FC90BDCD44}"/>
              </a:ext>
            </a:extLst>
          </p:cNvPr>
          <p:cNvSpPr>
            <a:spLocks noGrp="1"/>
          </p:cNvSpPr>
          <p:nvPr>
            <p:ph type="subTitle" idx="1"/>
          </p:nvPr>
        </p:nvSpPr>
        <p:spPr>
          <a:xfrm>
            <a:off x="699498" y="1263789"/>
            <a:ext cx="11826908" cy="1126319"/>
          </a:xfrm>
          <a:solidFill>
            <a:schemeClr val="accent3">
              <a:lumMod val="40000"/>
              <a:lumOff val="60000"/>
            </a:schemeClr>
          </a:solidFill>
        </p:spPr>
        <p:txBody>
          <a:bodyPr>
            <a:normAutofit lnSpcReduction="10000"/>
          </a:bodyPr>
          <a:lstStyle/>
          <a:p>
            <a:pPr algn="l">
              <a:lnSpc>
                <a:spcPct val="100000"/>
              </a:lnSpc>
            </a:pPr>
            <a:r>
              <a:rPr kumimoji="1" lang="ja-JP" altLang="en-US" sz="3200" b="1" dirty="0">
                <a:latin typeface="BIZ UDPゴシック" panose="020B0400000000000000" pitchFamily="50" charset="-128"/>
                <a:ea typeface="BIZ UDPゴシック" panose="020B0400000000000000" pitchFamily="50" charset="-128"/>
              </a:rPr>
              <a:t>　　　　　　　①　予算額は　　</a:t>
            </a:r>
            <a:r>
              <a:rPr kumimoji="1" lang="ja-JP" altLang="en-US" sz="3200" b="1" dirty="0">
                <a:solidFill>
                  <a:srgbClr val="FF0000"/>
                </a:solidFill>
                <a:latin typeface="BIZ UDPゴシック" panose="020B0400000000000000" pitchFamily="50" charset="-128"/>
                <a:ea typeface="BIZ UDPゴシック" panose="020B0400000000000000" pitchFamily="50" charset="-128"/>
              </a:rPr>
              <a:t>７１１億　６，５３０万　６千円</a:t>
            </a:r>
            <a:endParaRPr kumimoji="1" lang="en-US" altLang="ja-JP" sz="3200" b="1" dirty="0">
              <a:latin typeface="BIZ UDPゴシック" panose="020B0400000000000000" pitchFamily="50" charset="-128"/>
              <a:ea typeface="BIZ UDPゴシック" panose="020B0400000000000000" pitchFamily="50" charset="-128"/>
            </a:endParaRPr>
          </a:p>
          <a:p>
            <a:pPr algn="l">
              <a:lnSpc>
                <a:spcPct val="100000"/>
              </a:lnSpc>
            </a:pPr>
            <a:r>
              <a:rPr lang="ja-JP" altLang="en-US" sz="3200" b="1" dirty="0">
                <a:latin typeface="BIZ UDPゴシック" panose="020B0400000000000000" pitchFamily="50" charset="-128"/>
                <a:ea typeface="BIZ UDPゴシック" panose="020B0400000000000000" pitchFamily="50" charset="-128"/>
              </a:rPr>
              <a:t>　　　　　　　②　昨年度比　　</a:t>
            </a:r>
            <a:r>
              <a:rPr lang="ja-JP" altLang="en-US" sz="3200" b="1" dirty="0">
                <a:solidFill>
                  <a:srgbClr val="FF0000"/>
                </a:solidFill>
                <a:latin typeface="BIZ UDPゴシック" panose="020B0400000000000000" pitchFamily="50" charset="-128"/>
                <a:ea typeface="BIZ UDPゴシック" panose="020B0400000000000000" pitchFamily="50" charset="-128"/>
              </a:rPr>
              <a:t>▲２．４％</a:t>
            </a:r>
            <a:r>
              <a:rPr lang="ja-JP" altLang="en-US" sz="3200" b="1" dirty="0">
                <a:latin typeface="BIZ UDPゴシック" panose="020B0400000000000000" pitchFamily="50" charset="-128"/>
                <a:ea typeface="BIZ UDPゴシック" panose="020B0400000000000000" pitchFamily="50" charset="-128"/>
              </a:rPr>
              <a:t>　　　　　　　　　</a:t>
            </a:r>
            <a:endParaRPr kumimoji="1" lang="ja-JP" altLang="en-US" sz="3200" b="1" dirty="0">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D6BA328A-7A75-4985-9ACE-AA885810B920}"/>
              </a:ext>
            </a:extLst>
          </p:cNvPr>
          <p:cNvCxnSpPr/>
          <p:nvPr/>
        </p:nvCxnSpPr>
        <p:spPr>
          <a:xfrm>
            <a:off x="673240" y="1092926"/>
            <a:ext cx="1182690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CA5E52D-A182-46E3-B0ED-9485ADD7B870}"/>
              </a:ext>
            </a:extLst>
          </p:cNvPr>
          <p:cNvSpPr txBox="1"/>
          <p:nvPr/>
        </p:nvSpPr>
        <p:spPr>
          <a:xfrm>
            <a:off x="673241" y="6531939"/>
            <a:ext cx="11826908" cy="707886"/>
          </a:xfrm>
          <a:prstGeom prst="rect">
            <a:avLst/>
          </a:prstGeom>
          <a:gradFill>
            <a:gsLst>
              <a:gs pos="0">
                <a:schemeClr val="accent1">
                  <a:lumMod val="5000"/>
                  <a:lumOff val="95000"/>
                </a:schemeClr>
              </a:gs>
              <a:gs pos="100000">
                <a:schemeClr val="accent5">
                  <a:lumMod val="40000"/>
                  <a:lumOff val="60000"/>
                </a:schemeClr>
              </a:gs>
              <a:gs pos="69000">
                <a:schemeClr val="accent1">
                  <a:alpha val="86000"/>
                  <a:lumMod val="43000"/>
                  <a:lumOff val="57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「あなた」と一歩、唐津を前に進める</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唐津市議会　清風会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08FF512C-BEA3-4046-ACBA-E54494D1E2AA}"/>
              </a:ext>
            </a:extLst>
          </p:cNvPr>
          <p:cNvSpPr>
            <a:spLocks noGrp="1"/>
          </p:cNvSpPr>
          <p:nvPr>
            <p:ph type="sldNum" sz="quarter" idx="12"/>
          </p:nvPr>
        </p:nvSpPr>
        <p:spPr>
          <a:xfrm>
            <a:off x="9584070" y="6689416"/>
            <a:ext cx="2916079" cy="392932"/>
          </a:xfrm>
        </p:spPr>
        <p:txBody>
          <a:bodyPr/>
          <a:lstStyle/>
          <a:p>
            <a:fld id="{D7BE1723-B901-4717-BE98-13B9077EE256}" type="slidenum">
              <a:rPr kumimoji="1" lang="ja-JP" altLang="en-US" sz="3200" smtClean="0">
                <a:solidFill>
                  <a:schemeClr val="tx1"/>
                </a:solidFill>
                <a:latin typeface="BIZ UDPゴシック" panose="020B0400000000000000" pitchFamily="50" charset="-128"/>
                <a:ea typeface="BIZ UDPゴシック" panose="020B0400000000000000" pitchFamily="50" charset="-128"/>
              </a:rPr>
              <a:t>9</a:t>
            </a:fld>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BC90C58-88C0-4AF4-811A-B6E2A182E245}"/>
              </a:ext>
            </a:extLst>
          </p:cNvPr>
          <p:cNvSpPr/>
          <p:nvPr/>
        </p:nvSpPr>
        <p:spPr>
          <a:xfrm>
            <a:off x="712875" y="1198053"/>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ポイント</a:t>
            </a:r>
            <a:endPar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233CBB0B-C448-4B5D-8E5C-371549BB28C1}"/>
              </a:ext>
            </a:extLst>
          </p:cNvPr>
          <p:cNvSpPr/>
          <p:nvPr/>
        </p:nvSpPr>
        <p:spPr>
          <a:xfrm>
            <a:off x="781583" y="2447676"/>
            <a:ext cx="1889091" cy="48232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推　移</a:t>
            </a:r>
          </a:p>
        </p:txBody>
      </p:sp>
      <p:graphicFrame>
        <p:nvGraphicFramePr>
          <p:cNvPr id="14" name="表 19">
            <a:extLst>
              <a:ext uri="{FF2B5EF4-FFF2-40B4-BE49-F238E27FC236}">
                <a16:creationId xmlns:a16="http://schemas.microsoft.com/office/drawing/2014/main" id="{CCA890CE-1D40-4E9B-BC35-27032805CB84}"/>
              </a:ext>
            </a:extLst>
          </p:cNvPr>
          <p:cNvGraphicFramePr>
            <a:graphicFrameLocks noGrp="1"/>
          </p:cNvGraphicFramePr>
          <p:nvPr>
            <p:extLst>
              <p:ext uri="{D42A27DB-BD31-4B8C-83A1-F6EECF244321}">
                <p14:modId xmlns:p14="http://schemas.microsoft.com/office/powerpoint/2010/main" val="4176524924"/>
              </p:ext>
            </p:extLst>
          </p:nvPr>
        </p:nvGraphicFramePr>
        <p:xfrm>
          <a:off x="671588" y="2971508"/>
          <a:ext cx="11854818" cy="1406018"/>
        </p:xfrm>
        <a:graphic>
          <a:graphicData uri="http://schemas.openxmlformats.org/drawingml/2006/table">
            <a:tbl>
              <a:tblPr firstRow="1" bandRow="1">
                <a:tableStyleId>{5C22544A-7EE6-4342-B048-85BDC9FD1C3A}</a:tableStyleId>
              </a:tblPr>
              <a:tblGrid>
                <a:gridCol w="1140143">
                  <a:extLst>
                    <a:ext uri="{9D8B030D-6E8A-4147-A177-3AD203B41FA5}">
                      <a16:colId xmlns:a16="http://schemas.microsoft.com/office/drawing/2014/main" val="877287555"/>
                    </a:ext>
                  </a:extLst>
                </a:gridCol>
                <a:gridCol w="2142935">
                  <a:extLst>
                    <a:ext uri="{9D8B030D-6E8A-4147-A177-3AD203B41FA5}">
                      <a16:colId xmlns:a16="http://schemas.microsoft.com/office/drawing/2014/main" val="3172800929"/>
                    </a:ext>
                  </a:extLst>
                </a:gridCol>
                <a:gridCol w="2142935">
                  <a:extLst>
                    <a:ext uri="{9D8B030D-6E8A-4147-A177-3AD203B41FA5}">
                      <a16:colId xmlns:a16="http://schemas.microsoft.com/office/drawing/2014/main" val="3038182780"/>
                    </a:ext>
                  </a:extLst>
                </a:gridCol>
                <a:gridCol w="2142935">
                  <a:extLst>
                    <a:ext uri="{9D8B030D-6E8A-4147-A177-3AD203B41FA5}">
                      <a16:colId xmlns:a16="http://schemas.microsoft.com/office/drawing/2014/main" val="985409470"/>
                    </a:ext>
                  </a:extLst>
                </a:gridCol>
                <a:gridCol w="2142935">
                  <a:extLst>
                    <a:ext uri="{9D8B030D-6E8A-4147-A177-3AD203B41FA5}">
                      <a16:colId xmlns:a16="http://schemas.microsoft.com/office/drawing/2014/main" val="267215973"/>
                    </a:ext>
                  </a:extLst>
                </a:gridCol>
                <a:gridCol w="2142935">
                  <a:extLst>
                    <a:ext uri="{9D8B030D-6E8A-4147-A177-3AD203B41FA5}">
                      <a16:colId xmlns:a16="http://schemas.microsoft.com/office/drawing/2014/main" val="76425466"/>
                    </a:ext>
                  </a:extLst>
                </a:gridCol>
              </a:tblGrid>
              <a:tr h="347603">
                <a:tc>
                  <a:txBody>
                    <a:bodyPr/>
                    <a:lstStyle/>
                    <a:p>
                      <a:pPr algn="ctr"/>
                      <a:r>
                        <a:rPr kumimoji="1" lang="ja-JP" altLang="en-US" dirty="0"/>
                        <a:t>年　度</a:t>
                      </a:r>
                    </a:p>
                  </a:txBody>
                  <a:tcPr anchor="ctr"/>
                </a:tc>
                <a:tc>
                  <a:txBody>
                    <a:bodyPr/>
                    <a:lstStyle/>
                    <a:p>
                      <a:pPr algn="ctr"/>
                      <a:r>
                        <a:rPr kumimoji="1" lang="en-US" altLang="ja-JP" dirty="0"/>
                        <a:t>2018</a:t>
                      </a:r>
                      <a:r>
                        <a:rPr kumimoji="1" lang="ja-JP" altLang="en-US" dirty="0"/>
                        <a:t>年度</a:t>
                      </a:r>
                    </a:p>
                  </a:txBody>
                  <a:tcPr/>
                </a:tc>
                <a:tc>
                  <a:txBody>
                    <a:bodyPr/>
                    <a:lstStyle/>
                    <a:p>
                      <a:pPr algn="ctr"/>
                      <a:r>
                        <a:rPr kumimoji="1" lang="en-US" altLang="ja-JP" dirty="0"/>
                        <a:t>2019</a:t>
                      </a:r>
                      <a:r>
                        <a:rPr kumimoji="1" lang="ja-JP" altLang="en-US" dirty="0"/>
                        <a:t>年度</a:t>
                      </a:r>
                    </a:p>
                  </a:txBody>
                  <a:tcPr/>
                </a:tc>
                <a:tc>
                  <a:txBody>
                    <a:bodyPr/>
                    <a:lstStyle/>
                    <a:p>
                      <a:pPr algn="ctr"/>
                      <a:r>
                        <a:rPr kumimoji="1" lang="en-US" altLang="ja-JP" dirty="0"/>
                        <a:t>2020</a:t>
                      </a:r>
                      <a:r>
                        <a:rPr kumimoji="1" lang="ja-JP" altLang="en-US" dirty="0"/>
                        <a:t>年度</a:t>
                      </a:r>
                    </a:p>
                  </a:txBody>
                  <a:tcPr/>
                </a:tc>
                <a:tc>
                  <a:txBody>
                    <a:bodyPr/>
                    <a:lstStyle/>
                    <a:p>
                      <a:pPr algn="ctr"/>
                      <a:r>
                        <a:rPr kumimoji="1" lang="en-US" altLang="ja-JP" dirty="0"/>
                        <a:t>2021</a:t>
                      </a:r>
                      <a:r>
                        <a:rPr kumimoji="1" lang="ja-JP" altLang="en-US" dirty="0"/>
                        <a:t>年度</a:t>
                      </a:r>
                    </a:p>
                  </a:txBody>
                  <a:tcPr/>
                </a:tc>
                <a:tc>
                  <a:txBody>
                    <a:bodyPr/>
                    <a:lstStyle/>
                    <a:p>
                      <a:pPr algn="ctr"/>
                      <a:r>
                        <a:rPr kumimoji="1" lang="en-US" altLang="ja-JP" dirty="0"/>
                        <a:t>2022</a:t>
                      </a:r>
                      <a:r>
                        <a:rPr kumimoji="1" lang="ja-JP" altLang="en-US" dirty="0"/>
                        <a:t>年度</a:t>
                      </a:r>
                    </a:p>
                  </a:txBody>
                  <a:tcPr/>
                </a:tc>
                <a:extLst>
                  <a:ext uri="{0D108BD9-81ED-4DB2-BD59-A6C34878D82A}">
                    <a16:rowId xmlns:a16="http://schemas.microsoft.com/office/drawing/2014/main" val="2310366130"/>
                  </a:ext>
                </a:extLst>
              </a:tr>
              <a:tr h="370840">
                <a:tc>
                  <a:txBody>
                    <a:bodyPr/>
                    <a:lstStyle/>
                    <a:p>
                      <a:pPr algn="ctr"/>
                      <a:r>
                        <a:rPr kumimoji="1" lang="ja-JP" altLang="en-US" dirty="0"/>
                        <a:t>金　額</a:t>
                      </a:r>
                    </a:p>
                  </a:txBody>
                  <a:tcPr anchor="ctr"/>
                </a:tc>
                <a:tc>
                  <a:txBody>
                    <a:bodyPr/>
                    <a:lstStyle/>
                    <a:p>
                      <a:r>
                        <a:rPr kumimoji="1" lang="en-US" altLang="ja-JP" sz="1800" dirty="0">
                          <a:solidFill>
                            <a:schemeClr val="accent6">
                              <a:lumMod val="50000"/>
                            </a:schemeClr>
                          </a:solidFill>
                        </a:rPr>
                        <a:t>674</a:t>
                      </a:r>
                      <a:r>
                        <a:rPr kumimoji="1" lang="ja-JP" altLang="en-US" sz="1800" dirty="0">
                          <a:solidFill>
                            <a:schemeClr val="accent6">
                              <a:lumMod val="50000"/>
                            </a:schemeClr>
                          </a:solidFill>
                        </a:rPr>
                        <a:t>億</a:t>
                      </a:r>
                      <a:r>
                        <a:rPr kumimoji="1" lang="en-US" altLang="ja-JP" sz="1800" dirty="0">
                          <a:solidFill>
                            <a:schemeClr val="accent6">
                              <a:lumMod val="50000"/>
                            </a:schemeClr>
                          </a:solidFill>
                        </a:rPr>
                        <a:t>4475</a:t>
                      </a:r>
                      <a:r>
                        <a:rPr kumimoji="1" lang="ja-JP" altLang="en-US" sz="1800" dirty="0">
                          <a:solidFill>
                            <a:schemeClr val="accent6">
                              <a:lumMod val="50000"/>
                            </a:schemeClr>
                          </a:solidFill>
                        </a:rPr>
                        <a:t>万</a:t>
                      </a:r>
                      <a:r>
                        <a:rPr kumimoji="1" lang="en-US" altLang="ja-JP" sz="1800" dirty="0">
                          <a:solidFill>
                            <a:schemeClr val="accent6">
                              <a:lumMod val="50000"/>
                            </a:schemeClr>
                          </a:solidFill>
                        </a:rPr>
                        <a:t>1</a:t>
                      </a:r>
                      <a:r>
                        <a:rPr kumimoji="1" lang="ja-JP" altLang="en-US" sz="1800" dirty="0">
                          <a:solidFill>
                            <a:schemeClr val="accent6">
                              <a:lumMod val="50000"/>
                            </a:schemeClr>
                          </a:solidFill>
                        </a:rPr>
                        <a:t>千円</a:t>
                      </a:r>
                    </a:p>
                  </a:txBody>
                  <a:tcPr/>
                </a:tc>
                <a:tc>
                  <a:txBody>
                    <a:bodyPr/>
                    <a:lstStyle/>
                    <a:p>
                      <a:r>
                        <a:rPr kumimoji="1" lang="en-US" altLang="ja-JP" sz="1800" dirty="0">
                          <a:solidFill>
                            <a:schemeClr val="accent6">
                              <a:lumMod val="50000"/>
                            </a:schemeClr>
                          </a:solidFill>
                        </a:rPr>
                        <a:t>677</a:t>
                      </a:r>
                      <a:r>
                        <a:rPr kumimoji="1" lang="ja-JP" altLang="en-US" sz="1800" dirty="0">
                          <a:solidFill>
                            <a:schemeClr val="accent6">
                              <a:lumMod val="50000"/>
                            </a:schemeClr>
                          </a:solidFill>
                        </a:rPr>
                        <a:t>億</a:t>
                      </a:r>
                      <a:r>
                        <a:rPr kumimoji="1" lang="en-US" altLang="ja-JP" sz="1800" dirty="0">
                          <a:solidFill>
                            <a:schemeClr val="accent6">
                              <a:lumMod val="50000"/>
                            </a:schemeClr>
                          </a:solidFill>
                        </a:rPr>
                        <a:t>9643</a:t>
                      </a:r>
                      <a:r>
                        <a:rPr kumimoji="1" lang="ja-JP" altLang="en-US" sz="1800" dirty="0">
                          <a:solidFill>
                            <a:schemeClr val="accent6">
                              <a:lumMod val="50000"/>
                            </a:schemeClr>
                          </a:solidFill>
                        </a:rPr>
                        <a:t>万</a:t>
                      </a:r>
                      <a:r>
                        <a:rPr kumimoji="1" lang="en-US" altLang="ja-JP" sz="1800" dirty="0">
                          <a:solidFill>
                            <a:schemeClr val="accent6">
                              <a:lumMod val="50000"/>
                            </a:schemeClr>
                          </a:solidFill>
                        </a:rPr>
                        <a:t>3</a:t>
                      </a:r>
                      <a:r>
                        <a:rPr kumimoji="1" lang="ja-JP" altLang="en-US" sz="1800" dirty="0">
                          <a:solidFill>
                            <a:schemeClr val="accent6">
                              <a:lumMod val="50000"/>
                            </a:schemeClr>
                          </a:solidFill>
                        </a:rPr>
                        <a:t>千円</a:t>
                      </a:r>
                    </a:p>
                  </a:txBody>
                  <a:tcPr/>
                </a:tc>
                <a:tc>
                  <a:txBody>
                    <a:bodyPr/>
                    <a:lstStyle/>
                    <a:p>
                      <a:r>
                        <a:rPr kumimoji="1" lang="en-US" altLang="ja-JP" sz="1800" dirty="0">
                          <a:solidFill>
                            <a:schemeClr val="accent6">
                              <a:lumMod val="50000"/>
                            </a:schemeClr>
                          </a:solidFill>
                        </a:rPr>
                        <a:t>692</a:t>
                      </a:r>
                      <a:r>
                        <a:rPr kumimoji="1" lang="ja-JP" altLang="en-US" sz="1800" dirty="0">
                          <a:solidFill>
                            <a:schemeClr val="accent6">
                              <a:lumMod val="50000"/>
                            </a:schemeClr>
                          </a:solidFill>
                        </a:rPr>
                        <a:t>億</a:t>
                      </a:r>
                      <a:r>
                        <a:rPr kumimoji="1" lang="en-US" altLang="ja-JP" sz="1800" dirty="0">
                          <a:solidFill>
                            <a:schemeClr val="accent6">
                              <a:lumMod val="50000"/>
                            </a:schemeClr>
                          </a:solidFill>
                        </a:rPr>
                        <a:t>9643</a:t>
                      </a:r>
                      <a:r>
                        <a:rPr kumimoji="1" lang="ja-JP" altLang="en-US" sz="1800" dirty="0">
                          <a:solidFill>
                            <a:schemeClr val="accent6">
                              <a:lumMod val="50000"/>
                            </a:schemeClr>
                          </a:solidFill>
                        </a:rPr>
                        <a:t>万</a:t>
                      </a:r>
                      <a:r>
                        <a:rPr kumimoji="1" lang="en-US" altLang="ja-JP" sz="1800" dirty="0">
                          <a:solidFill>
                            <a:schemeClr val="accent6">
                              <a:lumMod val="50000"/>
                            </a:schemeClr>
                          </a:solidFill>
                        </a:rPr>
                        <a:t>1</a:t>
                      </a:r>
                      <a:r>
                        <a:rPr kumimoji="1" lang="ja-JP" altLang="en-US" sz="1800" dirty="0">
                          <a:solidFill>
                            <a:schemeClr val="accent6">
                              <a:lumMod val="50000"/>
                            </a:schemeClr>
                          </a:solidFill>
                        </a:rPr>
                        <a:t>千円</a:t>
                      </a:r>
                    </a:p>
                  </a:txBody>
                  <a:tcPr/>
                </a:tc>
                <a:tc>
                  <a:txBody>
                    <a:bodyPr/>
                    <a:lstStyle/>
                    <a:p>
                      <a:r>
                        <a:rPr kumimoji="1" lang="en-US" altLang="ja-JP" sz="1800" dirty="0">
                          <a:solidFill>
                            <a:schemeClr val="accent6">
                              <a:lumMod val="50000"/>
                            </a:schemeClr>
                          </a:solidFill>
                        </a:rPr>
                        <a:t>729</a:t>
                      </a:r>
                      <a:r>
                        <a:rPr kumimoji="1" lang="ja-JP" altLang="en-US" sz="1800" dirty="0">
                          <a:solidFill>
                            <a:schemeClr val="accent6">
                              <a:lumMod val="50000"/>
                            </a:schemeClr>
                          </a:solidFill>
                        </a:rPr>
                        <a:t>億</a:t>
                      </a:r>
                      <a:r>
                        <a:rPr kumimoji="1" lang="en-US" altLang="ja-JP" sz="1800" dirty="0">
                          <a:solidFill>
                            <a:schemeClr val="accent6">
                              <a:lumMod val="50000"/>
                            </a:schemeClr>
                          </a:solidFill>
                        </a:rPr>
                        <a:t>4814</a:t>
                      </a:r>
                      <a:r>
                        <a:rPr kumimoji="1" lang="ja-JP" altLang="en-US" sz="1800" dirty="0">
                          <a:solidFill>
                            <a:schemeClr val="accent6">
                              <a:lumMod val="50000"/>
                            </a:schemeClr>
                          </a:solidFill>
                        </a:rPr>
                        <a:t>万</a:t>
                      </a:r>
                      <a:r>
                        <a:rPr kumimoji="1" lang="en-US" altLang="ja-JP" sz="1800" dirty="0">
                          <a:solidFill>
                            <a:schemeClr val="accent6">
                              <a:lumMod val="50000"/>
                            </a:schemeClr>
                          </a:solidFill>
                        </a:rPr>
                        <a:t>2</a:t>
                      </a:r>
                      <a:r>
                        <a:rPr kumimoji="1" lang="ja-JP" altLang="en-US" sz="1800" dirty="0">
                          <a:solidFill>
                            <a:schemeClr val="accent6">
                              <a:lumMod val="50000"/>
                            </a:schemeClr>
                          </a:solidFill>
                        </a:rPr>
                        <a:t>千円</a:t>
                      </a:r>
                    </a:p>
                  </a:txBody>
                  <a:tcPr/>
                </a:tc>
                <a:tc>
                  <a:txBody>
                    <a:bodyPr/>
                    <a:lstStyle/>
                    <a:p>
                      <a:r>
                        <a:rPr kumimoji="1" lang="en-US" altLang="ja-JP" sz="1800" dirty="0">
                          <a:solidFill>
                            <a:schemeClr val="accent6">
                              <a:lumMod val="50000"/>
                            </a:schemeClr>
                          </a:solidFill>
                        </a:rPr>
                        <a:t>711</a:t>
                      </a:r>
                      <a:r>
                        <a:rPr kumimoji="1" lang="ja-JP" altLang="en-US" sz="1800" dirty="0">
                          <a:solidFill>
                            <a:schemeClr val="accent6">
                              <a:lumMod val="50000"/>
                            </a:schemeClr>
                          </a:solidFill>
                        </a:rPr>
                        <a:t>億</a:t>
                      </a:r>
                      <a:r>
                        <a:rPr kumimoji="1" lang="en-US" altLang="ja-JP" sz="1800" dirty="0">
                          <a:solidFill>
                            <a:schemeClr val="accent6">
                              <a:lumMod val="50000"/>
                            </a:schemeClr>
                          </a:solidFill>
                        </a:rPr>
                        <a:t>6530</a:t>
                      </a:r>
                      <a:r>
                        <a:rPr kumimoji="1" lang="ja-JP" altLang="en-US" sz="1800" dirty="0">
                          <a:solidFill>
                            <a:schemeClr val="accent6">
                              <a:lumMod val="50000"/>
                            </a:schemeClr>
                          </a:solidFill>
                        </a:rPr>
                        <a:t>万</a:t>
                      </a:r>
                      <a:r>
                        <a:rPr kumimoji="1" lang="en-US" altLang="ja-JP" sz="1800" dirty="0">
                          <a:solidFill>
                            <a:schemeClr val="accent6">
                              <a:lumMod val="50000"/>
                            </a:schemeClr>
                          </a:solidFill>
                        </a:rPr>
                        <a:t>6</a:t>
                      </a:r>
                      <a:r>
                        <a:rPr kumimoji="1" lang="ja-JP" altLang="en-US" sz="1800" dirty="0">
                          <a:solidFill>
                            <a:schemeClr val="accent6">
                              <a:lumMod val="50000"/>
                            </a:schemeClr>
                          </a:solidFill>
                        </a:rPr>
                        <a:t>千円</a:t>
                      </a:r>
                    </a:p>
                  </a:txBody>
                  <a:tcPr/>
                </a:tc>
                <a:extLst>
                  <a:ext uri="{0D108BD9-81ED-4DB2-BD59-A6C34878D82A}">
                    <a16:rowId xmlns:a16="http://schemas.microsoft.com/office/drawing/2014/main" val="2393341518"/>
                  </a:ext>
                </a:extLst>
              </a:tr>
              <a:tr h="370840">
                <a:tc>
                  <a:txBody>
                    <a:bodyPr/>
                    <a:lstStyle/>
                    <a:p>
                      <a:pPr algn="ctr"/>
                      <a:r>
                        <a:rPr kumimoji="1" lang="ja-JP" altLang="en-US" sz="1200" dirty="0"/>
                        <a:t>コロナ対策分</a:t>
                      </a:r>
                    </a:p>
                  </a:txBody>
                  <a:tcPr anchor="ctr"/>
                </a:tc>
                <a:tc>
                  <a:txBody>
                    <a:bodyPr/>
                    <a:lstStyle/>
                    <a:p>
                      <a:endParaRPr kumimoji="1" lang="en-US" altLang="ja-JP" sz="1800" dirty="0"/>
                    </a:p>
                    <a:p>
                      <a:endParaRPr kumimoji="1" lang="ja-JP" altLang="en-US" sz="1800" dirty="0"/>
                    </a:p>
                  </a:txBody>
                  <a:tcPr/>
                </a:tc>
                <a:tc>
                  <a:txBody>
                    <a:bodyPr/>
                    <a:lstStyle/>
                    <a:p>
                      <a:endParaRPr kumimoji="1" lang="ja-JP" altLang="en-US" sz="1800" dirty="0"/>
                    </a:p>
                  </a:txBody>
                  <a:tcPr/>
                </a:tc>
                <a:tc>
                  <a:txBody>
                    <a:bodyPr/>
                    <a:lstStyle/>
                    <a:p>
                      <a:r>
                        <a:rPr kumimoji="1" lang="ja-JP" altLang="en-US" sz="1800" dirty="0"/>
                        <a:t>　</a:t>
                      </a:r>
                      <a:r>
                        <a:rPr kumimoji="1" lang="en-US" altLang="ja-JP" sz="1800" dirty="0">
                          <a:solidFill>
                            <a:schemeClr val="accent2"/>
                          </a:solidFill>
                        </a:rPr>
                        <a:t>4</a:t>
                      </a:r>
                      <a:r>
                        <a:rPr kumimoji="1" lang="ja-JP" altLang="en-US" sz="1800" dirty="0">
                          <a:solidFill>
                            <a:schemeClr val="accent2"/>
                          </a:solidFill>
                        </a:rPr>
                        <a:t>億</a:t>
                      </a:r>
                      <a:r>
                        <a:rPr kumimoji="1" lang="en-US" altLang="ja-JP" sz="1800" dirty="0">
                          <a:solidFill>
                            <a:schemeClr val="accent2"/>
                          </a:solidFill>
                        </a:rPr>
                        <a:t>8521</a:t>
                      </a:r>
                      <a:r>
                        <a:rPr kumimoji="1" lang="ja-JP" altLang="en-US" sz="1800" dirty="0">
                          <a:solidFill>
                            <a:schemeClr val="accent2"/>
                          </a:solidFill>
                        </a:rPr>
                        <a:t>万</a:t>
                      </a:r>
                      <a:r>
                        <a:rPr kumimoji="1" lang="en-US" altLang="ja-JP" sz="1800" dirty="0">
                          <a:solidFill>
                            <a:schemeClr val="accent2"/>
                          </a:solidFill>
                        </a:rPr>
                        <a:t>9</a:t>
                      </a:r>
                      <a:r>
                        <a:rPr kumimoji="1" lang="ja-JP" altLang="en-US" sz="1800" dirty="0">
                          <a:solidFill>
                            <a:schemeClr val="accent2"/>
                          </a:solidFill>
                        </a:rPr>
                        <a:t>千円</a:t>
                      </a:r>
                      <a:endParaRPr kumimoji="1" lang="en-US" altLang="ja-JP" sz="1800" dirty="0">
                        <a:solidFill>
                          <a:schemeClr val="accent2"/>
                        </a:solidFill>
                      </a:endParaRPr>
                    </a:p>
                    <a:p>
                      <a:pPr algn="ctr"/>
                      <a:r>
                        <a:rPr kumimoji="1" lang="ja-JP" altLang="en-US" sz="1800" dirty="0"/>
                        <a:t>（</a:t>
                      </a:r>
                      <a:r>
                        <a:rPr kumimoji="1" lang="en-US" altLang="ja-JP" sz="1800" dirty="0"/>
                        <a:t>4</a:t>
                      </a:r>
                      <a:r>
                        <a:rPr kumimoji="1" lang="ja-JP" altLang="en-US" sz="1800" dirty="0"/>
                        <a:t>月補正）</a:t>
                      </a:r>
                    </a:p>
                  </a:txBody>
                  <a:tcPr/>
                </a:tc>
                <a:tc>
                  <a:txBody>
                    <a:bodyPr/>
                    <a:lstStyle/>
                    <a:p>
                      <a:r>
                        <a:rPr kumimoji="1" lang="ja-JP" altLang="en-US" sz="1800" dirty="0"/>
                        <a:t>　</a:t>
                      </a:r>
                      <a:r>
                        <a:rPr kumimoji="1" lang="en-US" altLang="ja-JP" sz="1800" dirty="0">
                          <a:solidFill>
                            <a:schemeClr val="accent2"/>
                          </a:solidFill>
                        </a:rPr>
                        <a:t>9</a:t>
                      </a:r>
                      <a:r>
                        <a:rPr kumimoji="1" lang="ja-JP" altLang="en-US" sz="1800" dirty="0">
                          <a:solidFill>
                            <a:schemeClr val="accent2"/>
                          </a:solidFill>
                        </a:rPr>
                        <a:t>億</a:t>
                      </a:r>
                      <a:r>
                        <a:rPr kumimoji="1" lang="en-US" altLang="ja-JP" sz="1800" dirty="0">
                          <a:solidFill>
                            <a:schemeClr val="accent2"/>
                          </a:solidFill>
                        </a:rPr>
                        <a:t>1708</a:t>
                      </a:r>
                      <a:r>
                        <a:rPr kumimoji="1" lang="ja-JP" altLang="en-US" sz="1800" dirty="0">
                          <a:solidFill>
                            <a:schemeClr val="accent2"/>
                          </a:solidFill>
                        </a:rPr>
                        <a:t>万</a:t>
                      </a:r>
                      <a:r>
                        <a:rPr kumimoji="1" lang="en-US" altLang="ja-JP" sz="1800" dirty="0">
                          <a:solidFill>
                            <a:schemeClr val="accent2"/>
                          </a:solidFill>
                        </a:rPr>
                        <a:t>9</a:t>
                      </a:r>
                      <a:r>
                        <a:rPr kumimoji="1" lang="ja-JP" altLang="en-US" sz="1800" dirty="0">
                          <a:solidFill>
                            <a:schemeClr val="accent2"/>
                          </a:solidFill>
                        </a:rPr>
                        <a:t>千円</a:t>
                      </a:r>
                      <a:endParaRPr kumimoji="1" lang="en-US" altLang="ja-JP" sz="1800" dirty="0">
                        <a:solidFill>
                          <a:schemeClr val="accent2"/>
                        </a:solidFill>
                      </a:endParaRPr>
                    </a:p>
                    <a:p>
                      <a:pPr algn="ctr"/>
                      <a:r>
                        <a:rPr kumimoji="1" lang="ja-JP" altLang="en-US" sz="1800" dirty="0"/>
                        <a:t>（</a:t>
                      </a:r>
                      <a:r>
                        <a:rPr kumimoji="1" lang="en-US" altLang="ja-JP" sz="1800" dirty="0"/>
                        <a:t>1</a:t>
                      </a:r>
                      <a:r>
                        <a:rPr kumimoji="1" lang="ja-JP" altLang="en-US" sz="1800" dirty="0"/>
                        <a:t>号補正）</a:t>
                      </a:r>
                    </a:p>
                  </a:txBody>
                  <a:tcPr/>
                </a:tc>
                <a:tc>
                  <a:txBody>
                    <a:bodyPr/>
                    <a:lstStyle/>
                    <a:p>
                      <a:r>
                        <a:rPr kumimoji="1" lang="ja-JP" altLang="en-US" sz="1800" dirty="0"/>
                        <a:t>　</a:t>
                      </a:r>
                      <a:r>
                        <a:rPr kumimoji="1" lang="en-US" altLang="ja-JP" sz="1800" dirty="0">
                          <a:solidFill>
                            <a:schemeClr val="accent2"/>
                          </a:solidFill>
                        </a:rPr>
                        <a:t>3</a:t>
                      </a:r>
                      <a:r>
                        <a:rPr kumimoji="1" lang="ja-JP" altLang="en-US" sz="1800" dirty="0">
                          <a:solidFill>
                            <a:schemeClr val="accent2"/>
                          </a:solidFill>
                        </a:rPr>
                        <a:t>億</a:t>
                      </a:r>
                      <a:r>
                        <a:rPr kumimoji="1" lang="en-US" altLang="ja-JP" sz="1800" dirty="0">
                          <a:solidFill>
                            <a:schemeClr val="accent2"/>
                          </a:solidFill>
                        </a:rPr>
                        <a:t>9720</a:t>
                      </a:r>
                      <a:r>
                        <a:rPr kumimoji="1" lang="ja-JP" altLang="en-US" sz="1800" dirty="0">
                          <a:solidFill>
                            <a:schemeClr val="accent2"/>
                          </a:solidFill>
                        </a:rPr>
                        <a:t>万</a:t>
                      </a:r>
                      <a:r>
                        <a:rPr kumimoji="1" lang="en-US" altLang="ja-JP" sz="1800" dirty="0">
                          <a:solidFill>
                            <a:schemeClr val="accent2"/>
                          </a:solidFill>
                        </a:rPr>
                        <a:t>6</a:t>
                      </a:r>
                      <a:r>
                        <a:rPr kumimoji="1" lang="ja-JP" altLang="en-US" sz="1800" dirty="0">
                          <a:solidFill>
                            <a:schemeClr val="accent2"/>
                          </a:solidFill>
                        </a:rPr>
                        <a:t>千円</a:t>
                      </a:r>
                      <a:endParaRPr kumimoji="1" lang="en-US" altLang="ja-JP" sz="1800" dirty="0">
                        <a:solidFill>
                          <a:schemeClr val="accent2"/>
                        </a:solidFill>
                      </a:endParaRPr>
                    </a:p>
                    <a:p>
                      <a:pPr algn="ctr"/>
                      <a:r>
                        <a:rPr kumimoji="1" lang="ja-JP" altLang="en-US" sz="1800" dirty="0"/>
                        <a:t>（</a:t>
                      </a:r>
                      <a:r>
                        <a:rPr kumimoji="1" lang="en-US" altLang="ja-JP" sz="1800" dirty="0"/>
                        <a:t>1</a:t>
                      </a:r>
                      <a:r>
                        <a:rPr kumimoji="1" lang="ja-JP" altLang="en-US" sz="1800" dirty="0"/>
                        <a:t>号補正）</a:t>
                      </a:r>
                    </a:p>
                  </a:txBody>
                  <a:tcPr/>
                </a:tc>
                <a:extLst>
                  <a:ext uri="{0D108BD9-81ED-4DB2-BD59-A6C34878D82A}">
                    <a16:rowId xmlns:a16="http://schemas.microsoft.com/office/drawing/2014/main" val="3560244721"/>
                  </a:ext>
                </a:extLst>
              </a:tr>
            </a:tbl>
          </a:graphicData>
        </a:graphic>
      </p:graphicFrame>
      <p:sp>
        <p:nvSpPr>
          <p:cNvPr id="23" name="テキスト ボックス 22">
            <a:extLst>
              <a:ext uri="{FF2B5EF4-FFF2-40B4-BE49-F238E27FC236}">
                <a16:creationId xmlns:a16="http://schemas.microsoft.com/office/drawing/2014/main" id="{D278EAB0-94AD-44CA-904B-667B0C342A74}"/>
              </a:ext>
            </a:extLst>
          </p:cNvPr>
          <p:cNvSpPr txBox="1"/>
          <p:nvPr/>
        </p:nvSpPr>
        <p:spPr>
          <a:xfrm>
            <a:off x="956120" y="4613224"/>
            <a:ext cx="800219" cy="276999"/>
          </a:xfrm>
          <a:prstGeom prst="rect">
            <a:avLst/>
          </a:prstGeom>
          <a:noFill/>
        </p:spPr>
        <p:txBody>
          <a:bodyPr wrap="none" rtlCol="0">
            <a:spAutoFit/>
          </a:bodyPr>
          <a:lstStyle/>
          <a:p>
            <a:r>
              <a:rPr kumimoji="1" lang="ja-JP" altLang="en-US" sz="1200" dirty="0"/>
              <a:t>（億円）</a:t>
            </a:r>
          </a:p>
        </p:txBody>
      </p:sp>
    </p:spTree>
    <p:extLst>
      <p:ext uri="{BB962C8B-B14F-4D97-AF65-F5344CB8AC3E}">
        <p14:creationId xmlns:p14="http://schemas.microsoft.com/office/powerpoint/2010/main" val="356430939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1249</TotalTime>
  <Words>3757</Words>
  <Application>Microsoft Office PowerPoint</Application>
  <PresentationFormat>ユーザー設定</PresentationFormat>
  <Paragraphs>647</Paragraphs>
  <Slides>28</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28</vt:i4>
      </vt:variant>
    </vt:vector>
  </HeadingPairs>
  <TitlesOfParts>
    <vt:vector size="35" baseType="lpstr">
      <vt:lpstr>AR P丸ゴシック体M04</vt:lpstr>
      <vt:lpstr>BIZ UDPゴシック</vt:lpstr>
      <vt:lpstr>游ゴシック</vt:lpstr>
      <vt:lpstr>游ゴシック Light</vt:lpstr>
      <vt:lpstr>Arial</vt:lpstr>
      <vt:lpstr>Calibri</vt:lpstr>
      <vt:lpstr>Office テーマ</vt:lpstr>
      <vt:lpstr>第１回　清風会</vt:lpstr>
      <vt:lpstr>清風会　・　会派所属議員紹介　（６名）</vt:lpstr>
      <vt:lpstr>本日の流れ</vt:lpstr>
      <vt:lpstr>PowerPoint プレゼンテーション</vt:lpstr>
      <vt:lpstr>地方議会（市議会）は　「二元代表制」</vt:lpstr>
      <vt:lpstr>市議会における審議の仕組み</vt:lpstr>
      <vt:lpstr>会派の取り組み（活動報告）</vt:lpstr>
      <vt:lpstr>PowerPoint プレゼンテーション</vt:lpstr>
      <vt:lpstr>①令和４年度（2022年）一般会計予算額と推移は</vt:lpstr>
      <vt:lpstr>②令和４年度（2022年）予算の特徴</vt:lpstr>
      <vt:lpstr>③　歳入予算の概要</vt:lpstr>
      <vt:lpstr>④　歳出予算の概要　（目的別）</vt:lpstr>
      <vt:lpstr>DX元年の取組み</vt:lpstr>
      <vt:lpstr>情報化基盤光ケーブル推進事業補助金</vt:lpstr>
      <vt:lpstr>がん患者医療用補正具等購入費助成事業費</vt:lpstr>
      <vt:lpstr>予防接種費</vt:lpstr>
      <vt:lpstr>ごみ処理施設整備推進費</vt:lpstr>
      <vt:lpstr>西部学校給食センター（仮称）整備事業費</vt:lpstr>
      <vt:lpstr>PowerPoint プレゼンテーション</vt:lpstr>
      <vt:lpstr>①　市民会館建替えにいたる経緯</vt:lpstr>
      <vt:lpstr>②　どのように使うのかが示されていない</vt:lpstr>
      <vt:lpstr>③　市民の意見（パブリックコメントより）</vt:lpstr>
      <vt:lpstr>③　市民の意見（パブリックコメントより）</vt:lpstr>
      <vt:lpstr>④　基本計画時の建設規制と施設構成</vt:lpstr>
      <vt:lpstr>⑤　共用ロビーと中央通路の関係・駐車場の問題</vt:lpstr>
      <vt:lpstr>⑥　建設計画スケジュール　と　進捗状況</vt:lpstr>
      <vt:lpstr>⑦　一般質問の内容と今後の考え方</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第１回　清風会</dc:title>
  <dc:creator>岡部 高広</dc:creator>
  <cp:lastModifiedBy>井上 裕文</cp:lastModifiedBy>
  <cp:revision>53</cp:revision>
  <cp:lastPrinted>2022-04-22T00:23:39Z</cp:lastPrinted>
  <dcterms:created xsi:type="dcterms:W3CDTF">2022-01-21T08:22:31Z</dcterms:created>
  <dcterms:modified xsi:type="dcterms:W3CDTF">2022-04-24T04:12:58Z</dcterms:modified>
</cp:coreProperties>
</file>